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8"/>
  </p:notesMasterIdLst>
  <p:sldIdLst>
    <p:sldId id="286" r:id="rId5"/>
    <p:sldId id="298" r:id="rId6"/>
    <p:sldId id="303" r:id="rId7"/>
    <p:sldId id="306" r:id="rId8"/>
    <p:sldId id="299" r:id="rId9"/>
    <p:sldId id="256" r:id="rId10"/>
    <p:sldId id="287" r:id="rId11"/>
    <p:sldId id="275" r:id="rId12"/>
    <p:sldId id="304" r:id="rId13"/>
    <p:sldId id="284" r:id="rId14"/>
    <p:sldId id="267" r:id="rId15"/>
    <p:sldId id="279" r:id="rId16"/>
    <p:sldId id="266" r:id="rId17"/>
    <p:sldId id="283" r:id="rId18"/>
    <p:sldId id="268" r:id="rId19"/>
    <p:sldId id="269" r:id="rId20"/>
    <p:sldId id="280" r:id="rId21"/>
    <p:sldId id="281" r:id="rId22"/>
    <p:sldId id="285" r:id="rId23"/>
    <p:sldId id="305" r:id="rId24"/>
    <p:sldId id="294" r:id="rId25"/>
    <p:sldId id="295" r:id="rId26"/>
    <p:sldId id="289" r:id="rId27"/>
    <p:sldId id="290" r:id="rId28"/>
    <p:sldId id="270" r:id="rId29"/>
    <p:sldId id="291" r:id="rId30"/>
    <p:sldId id="272" r:id="rId31"/>
    <p:sldId id="292" r:id="rId32"/>
    <p:sldId id="297" r:id="rId33"/>
    <p:sldId id="282" r:id="rId34"/>
    <p:sldId id="263" r:id="rId35"/>
    <p:sldId id="288" r:id="rId36"/>
    <p:sldId id="296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Introduction" id="{1819AE07-5727-4AC0-92F6-6DA6F6E20667}">
          <p14:sldIdLst>
            <p14:sldId id="286"/>
            <p14:sldId id="298"/>
            <p14:sldId id="303"/>
            <p14:sldId id="306"/>
            <p14:sldId id="299"/>
          </p14:sldIdLst>
        </p14:section>
        <p14:section name="ICAERUS en Europe" id="{6A81BDBF-D80E-401E-A6AA-2F3A61108D3E}">
          <p14:sldIdLst>
            <p14:sldId id="256"/>
            <p14:sldId id="287"/>
            <p14:sldId id="275"/>
            <p14:sldId id="304"/>
            <p14:sldId id="284"/>
          </p14:sldIdLst>
        </p14:section>
        <p14:section name="ICAERUS en France" id="{564A9036-5C48-482A-8A00-6C633DDD2255}">
          <p14:sldIdLst>
            <p14:sldId id="267"/>
            <p14:sldId id="279"/>
            <p14:sldId id="266"/>
            <p14:sldId id="283"/>
            <p14:sldId id="268"/>
            <p14:sldId id="269"/>
            <p14:sldId id="280"/>
            <p14:sldId id="281"/>
            <p14:sldId id="285"/>
            <p14:sldId id="305"/>
          </p14:sldIdLst>
        </p14:section>
        <p14:section name="Guide/Académie" id="{63B66432-4015-434F-82A1-191ABBC33BC9}">
          <p14:sldIdLst>
            <p14:sldId id="294"/>
            <p14:sldId id="295"/>
          </p14:sldIdLst>
        </p14:section>
        <p14:section name="BT" id="{9BF2243D-82F6-47BB-8D91-67ADB1F9FAB4}">
          <p14:sldIdLst>
            <p14:sldId id="289"/>
            <p14:sldId id="290"/>
            <p14:sldId id="270"/>
            <p14:sldId id="291"/>
            <p14:sldId id="272"/>
            <p14:sldId id="292"/>
            <p14:sldId id="297"/>
            <p14:sldId id="282"/>
            <p14:sldId id="263"/>
            <p14:sldId id="288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42" roundtripDataSignature="AMtx7mi78MycbBhiMhGZxNKRU2DNsHGmk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AE7670-9FF9-3CFF-865A-B397C1D64701}" name="Lebreton Adrien" initials="AL" userId="S::adrien.lebreton@idele.fr::295e2330-0b64-4c40-a917-a664d0a9010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rina.kassimati katerina.kassimati" initials="kk" lastIdx="23" clrIdx="0">
    <p:extLst>
      <p:ext uri="{19B8F6BF-5375-455C-9EA6-DF929625EA0E}">
        <p15:presenceInfo xmlns:p15="http://schemas.microsoft.com/office/powerpoint/2012/main" userId="357440737a3117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455C"/>
    <a:srgbClr val="D17C42"/>
    <a:srgbClr val="00D0AD"/>
    <a:srgbClr val="1F4E79"/>
    <a:srgbClr val="21D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15" autoAdjust="0"/>
  </p:normalViewPr>
  <p:slideViewPr>
    <p:cSldViewPr snapToGrid="0">
      <p:cViewPr varScale="1">
        <p:scale>
          <a:sx n="84" d="100"/>
          <a:sy n="84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customschemas.google.com/relationships/presentationmetadata" Target="meta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E153C9-ADBA-407A-B557-AD8D38CD31EC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58022C4-5B22-45E3-A474-9312D07C29F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Assess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les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models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 drones/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of cameras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sur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for different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systems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of grassland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livestock farming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(beef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cattle,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&amp;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meat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sheep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gm:t>
    </dgm:pt>
    <dgm:pt modelId="{242F3593-09A5-43AA-8A2E-492031E873B7}" type="parTrans" cxnId="{8F7204BB-1E16-4428-8D9B-A792B0BADBE4}">
      <dgm:prSet/>
      <dgm:spPr/>
      <dgm:t>
        <a:bodyPr/>
        <a:lstStyle/>
        <a:p>
          <a:endParaRPr lang="en-US"/>
        </a:p>
      </dgm:t>
    </dgm:pt>
    <dgm:pt modelId="{E310CBF6-3DFC-42C3-8677-85E670C3AA3D}" type="sibTrans" cxnId="{8F7204BB-1E16-4428-8D9B-A792B0BADBE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48E2E89-FAA0-417B-88E1-C36C234BC64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Create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un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an inventory of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different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uses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 drones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according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to the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systems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to provide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un guide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suitable advice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170BFD93-1B8B-4470-A7F1-6A7D97C6DF45}" type="parTrans" cxnId="{E78D6DF0-0705-4734-BCBA-AD7A7CFAC7CC}">
      <dgm:prSet/>
      <dgm:spPr/>
      <dgm:t>
        <a:bodyPr/>
        <a:lstStyle/>
        <a:p>
          <a:endParaRPr lang="en-US"/>
        </a:p>
      </dgm:t>
    </dgm:pt>
    <dgm:pt modelId="{CFC2CD11-A41E-471B-86FB-C9559C817908}" type="sibTrans" cxnId="{E78D6DF0-0705-4734-BCBA-AD7A7CFAC7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84867F9-97B8-4DDE-B946-7D4329B12F1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Measure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the impact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of use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des drones sur le travail &amp;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Assess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the impact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economic</a:t>
          </a:r>
          <a:r>
            <a:rPr lang="en-US" sz="20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err="1">
              <a:latin typeface="Calibri" panose="020F0502020204030204" pitchFamily="34" charset="0"/>
              <a:cs typeface="Calibri" panose="020F0502020204030204" pitchFamily="34" charset="0"/>
            </a:rPr>
            <a:t>and environmental</a:t>
          </a:r>
          <a:endParaRPr 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CB41C16-5D78-42E6-985D-8769F0991138}" type="parTrans" cxnId="{C88FDFDE-8796-4362-A9A9-423F40B3FE11}">
      <dgm:prSet/>
      <dgm:spPr/>
      <dgm:t>
        <a:bodyPr/>
        <a:lstStyle/>
        <a:p>
          <a:endParaRPr lang="en-US"/>
        </a:p>
      </dgm:t>
    </dgm:pt>
    <dgm:pt modelId="{817BFC0D-3A62-445E-8DA6-B81591168A77}" type="sibTrans" cxnId="{C88FDFDE-8796-4362-A9A9-423F40B3FE1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BE0EEF8-32E5-4B20-85CC-046449385C7B}" type="pres">
      <dgm:prSet presAssocID="{86E153C9-ADBA-407A-B557-AD8D38CD31EC}" presName="root" presStyleCnt="0">
        <dgm:presLayoutVars>
          <dgm:dir/>
          <dgm:resizeHandles val="exact"/>
        </dgm:presLayoutVars>
      </dgm:prSet>
      <dgm:spPr/>
    </dgm:pt>
    <dgm:pt modelId="{D1B540F8-8702-4F8C-9E20-5CD5230152DF}" type="pres">
      <dgm:prSet presAssocID="{958022C4-5B22-45E3-A474-9312D07C29FC}" presName="compNode" presStyleCnt="0"/>
      <dgm:spPr/>
    </dgm:pt>
    <dgm:pt modelId="{0E8F3C3B-D15E-4F19-BEA5-ED0A40F476CC}" type="pres">
      <dgm:prSet presAssocID="{958022C4-5B22-45E3-A474-9312D07C29FC}" presName="bgRect" presStyleLbl="bgShp" presStyleIdx="0" presStyleCnt="3"/>
      <dgm:spPr/>
    </dgm:pt>
    <dgm:pt modelId="{24A8C8C6-97B2-4E2B-B28D-9706E6723550}" type="pres">
      <dgm:prSet presAssocID="{958022C4-5B22-45E3-A474-9312D07C29F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BFB37306-A07A-45B6-9C4E-7DF69AB4EAB1}" type="pres">
      <dgm:prSet presAssocID="{958022C4-5B22-45E3-A474-9312D07C29FC}" presName="spaceRect" presStyleCnt="0"/>
      <dgm:spPr/>
    </dgm:pt>
    <dgm:pt modelId="{C19A4F36-51A4-4FE7-B838-0BFFE32B90A9}" type="pres">
      <dgm:prSet presAssocID="{958022C4-5B22-45E3-A474-9312D07C29FC}" presName="parTx" presStyleLbl="revTx" presStyleIdx="0" presStyleCnt="3">
        <dgm:presLayoutVars>
          <dgm:chMax val="0"/>
          <dgm:chPref val="0"/>
        </dgm:presLayoutVars>
      </dgm:prSet>
      <dgm:spPr/>
    </dgm:pt>
    <dgm:pt modelId="{05871F1D-EE88-4857-A876-B9A7FAABA68F}" type="pres">
      <dgm:prSet presAssocID="{E310CBF6-3DFC-42C3-8677-85E670C3AA3D}" presName="sibTrans" presStyleCnt="0"/>
      <dgm:spPr/>
    </dgm:pt>
    <dgm:pt modelId="{EB529165-3B3A-49AF-9729-958148415D5B}" type="pres">
      <dgm:prSet presAssocID="{D48E2E89-FAA0-417B-88E1-C36C234BC644}" presName="compNode" presStyleCnt="0"/>
      <dgm:spPr/>
    </dgm:pt>
    <dgm:pt modelId="{4E72854F-612D-4CFC-A3BC-353CA718D816}" type="pres">
      <dgm:prSet presAssocID="{D48E2E89-FAA0-417B-88E1-C36C234BC644}" presName="bgRect" presStyleLbl="bgShp" presStyleIdx="1" presStyleCnt="3"/>
      <dgm:spPr/>
    </dgm:pt>
    <dgm:pt modelId="{4932658A-7BC1-4BFC-BB6B-E4118463C4FB}" type="pres">
      <dgm:prSet presAssocID="{D48E2E89-FAA0-417B-88E1-C36C234BC64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eur"/>
        </a:ext>
      </dgm:extLst>
    </dgm:pt>
    <dgm:pt modelId="{27AB93CC-9998-41F6-B64A-596BA01EF0AF}" type="pres">
      <dgm:prSet presAssocID="{D48E2E89-FAA0-417B-88E1-C36C234BC644}" presName="spaceRect" presStyleCnt="0"/>
      <dgm:spPr/>
    </dgm:pt>
    <dgm:pt modelId="{D099653B-4C57-4B70-AD1E-1742E6D9C7C6}" type="pres">
      <dgm:prSet presAssocID="{D48E2E89-FAA0-417B-88E1-C36C234BC644}" presName="parTx" presStyleLbl="revTx" presStyleIdx="1" presStyleCnt="3">
        <dgm:presLayoutVars>
          <dgm:chMax val="0"/>
          <dgm:chPref val="0"/>
        </dgm:presLayoutVars>
      </dgm:prSet>
      <dgm:spPr/>
    </dgm:pt>
    <dgm:pt modelId="{1F9849D7-7402-4184-8D8D-25073DF55284}" type="pres">
      <dgm:prSet presAssocID="{CFC2CD11-A41E-471B-86FB-C9559C817908}" presName="sibTrans" presStyleCnt="0"/>
      <dgm:spPr/>
    </dgm:pt>
    <dgm:pt modelId="{1EFC1556-7D80-4065-A387-D23004CCCA45}" type="pres">
      <dgm:prSet presAssocID="{184867F9-97B8-4DDE-B946-7D4329B12F1A}" presName="compNode" presStyleCnt="0"/>
      <dgm:spPr/>
    </dgm:pt>
    <dgm:pt modelId="{33A0BC89-3EAC-4711-999A-FBB44AA48B2D}" type="pres">
      <dgm:prSet presAssocID="{184867F9-97B8-4DDE-B946-7D4329B12F1A}" presName="bgRect" presStyleLbl="bgShp" presStyleIdx="2" presStyleCnt="3"/>
      <dgm:spPr/>
    </dgm:pt>
    <dgm:pt modelId="{77283E45-58DB-4138-B146-DF798AB1F09F}" type="pres">
      <dgm:prSet presAssocID="{184867F9-97B8-4DDE-B946-7D4329B12F1A}" presName="iconRect" presStyleLbl="node1" presStyleIdx="2" presStyleCnt="3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56934E2F-170A-4568-B131-C9A237DAB20F}" type="pres">
      <dgm:prSet presAssocID="{184867F9-97B8-4DDE-B946-7D4329B12F1A}" presName="spaceRect" presStyleCnt="0"/>
      <dgm:spPr/>
    </dgm:pt>
    <dgm:pt modelId="{5C862C73-A354-496A-B367-539F81A72F19}" type="pres">
      <dgm:prSet presAssocID="{184867F9-97B8-4DDE-B946-7D4329B12F1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C078DA1-161D-4CCC-8D20-2BDC66F0C725}" type="presOf" srcId="{D48E2E89-FAA0-417B-88E1-C36C234BC644}" destId="{D099653B-4C57-4B70-AD1E-1742E6D9C7C6}" srcOrd="0" destOrd="0" presId="urn:microsoft.com/office/officeart/2018/2/layout/IconVerticalSolidList"/>
    <dgm:cxn modelId="{8CB794A6-7EF1-405D-B7EC-5ACB5D3AA78D}" type="presOf" srcId="{958022C4-5B22-45E3-A474-9312D07C29FC}" destId="{C19A4F36-51A4-4FE7-B838-0BFFE32B90A9}" srcOrd="0" destOrd="0" presId="urn:microsoft.com/office/officeart/2018/2/layout/IconVerticalSolidList"/>
    <dgm:cxn modelId="{8F7204BB-1E16-4428-8D9B-A792B0BADBE4}" srcId="{86E153C9-ADBA-407A-B557-AD8D38CD31EC}" destId="{958022C4-5B22-45E3-A474-9312D07C29FC}" srcOrd="0" destOrd="0" parTransId="{242F3593-09A5-43AA-8A2E-492031E873B7}" sibTransId="{E310CBF6-3DFC-42C3-8677-85E670C3AA3D}"/>
    <dgm:cxn modelId="{3FCB55CA-7984-474E-939B-5CC541890B7D}" type="presOf" srcId="{86E153C9-ADBA-407A-B557-AD8D38CD31EC}" destId="{3BE0EEF8-32E5-4B20-85CC-046449385C7B}" srcOrd="0" destOrd="0" presId="urn:microsoft.com/office/officeart/2018/2/layout/IconVerticalSolidList"/>
    <dgm:cxn modelId="{F6580BD6-EA46-4BCD-B828-6ACCEB813616}" type="presOf" srcId="{184867F9-97B8-4DDE-B946-7D4329B12F1A}" destId="{5C862C73-A354-496A-B367-539F81A72F19}" srcOrd="0" destOrd="0" presId="urn:microsoft.com/office/officeart/2018/2/layout/IconVerticalSolidList"/>
    <dgm:cxn modelId="{C88FDFDE-8796-4362-A9A9-423F40B3FE11}" srcId="{86E153C9-ADBA-407A-B557-AD8D38CD31EC}" destId="{184867F9-97B8-4DDE-B946-7D4329B12F1A}" srcOrd="2" destOrd="0" parTransId="{FCB41C16-5D78-42E6-985D-8769F0991138}" sibTransId="{817BFC0D-3A62-445E-8DA6-B81591168A77}"/>
    <dgm:cxn modelId="{E78D6DF0-0705-4734-BCBA-AD7A7CFAC7CC}" srcId="{86E153C9-ADBA-407A-B557-AD8D38CD31EC}" destId="{D48E2E89-FAA0-417B-88E1-C36C234BC644}" srcOrd="1" destOrd="0" parTransId="{170BFD93-1B8B-4470-A7F1-6A7D97C6DF45}" sibTransId="{CFC2CD11-A41E-471B-86FB-C9559C817908}"/>
    <dgm:cxn modelId="{5D34AE99-531E-4993-9273-337185A03390}" type="presParOf" srcId="{3BE0EEF8-32E5-4B20-85CC-046449385C7B}" destId="{D1B540F8-8702-4F8C-9E20-5CD5230152DF}" srcOrd="0" destOrd="0" presId="urn:microsoft.com/office/officeart/2018/2/layout/IconVerticalSolidList"/>
    <dgm:cxn modelId="{67885798-E188-43BB-839A-318697A3225F}" type="presParOf" srcId="{D1B540F8-8702-4F8C-9E20-5CD5230152DF}" destId="{0E8F3C3B-D15E-4F19-BEA5-ED0A40F476CC}" srcOrd="0" destOrd="0" presId="urn:microsoft.com/office/officeart/2018/2/layout/IconVerticalSolidList"/>
    <dgm:cxn modelId="{77EA1219-72AA-4093-AE89-B8982D354AB4}" type="presParOf" srcId="{D1B540F8-8702-4F8C-9E20-5CD5230152DF}" destId="{24A8C8C6-97B2-4E2B-B28D-9706E6723550}" srcOrd="1" destOrd="0" presId="urn:microsoft.com/office/officeart/2018/2/layout/IconVerticalSolidList"/>
    <dgm:cxn modelId="{11DA2AD8-E824-44B8-BB10-A7C57D0BD300}" type="presParOf" srcId="{D1B540F8-8702-4F8C-9E20-5CD5230152DF}" destId="{BFB37306-A07A-45B6-9C4E-7DF69AB4EAB1}" srcOrd="2" destOrd="0" presId="urn:microsoft.com/office/officeart/2018/2/layout/IconVerticalSolidList"/>
    <dgm:cxn modelId="{E402E07A-48A3-4E60-ADDE-62C1F38D1F9A}" type="presParOf" srcId="{D1B540F8-8702-4F8C-9E20-5CD5230152DF}" destId="{C19A4F36-51A4-4FE7-B838-0BFFE32B90A9}" srcOrd="3" destOrd="0" presId="urn:microsoft.com/office/officeart/2018/2/layout/IconVerticalSolidList"/>
    <dgm:cxn modelId="{03BF4BEA-67DC-4A59-9633-ED84F3667C70}" type="presParOf" srcId="{3BE0EEF8-32E5-4B20-85CC-046449385C7B}" destId="{05871F1D-EE88-4857-A876-B9A7FAABA68F}" srcOrd="1" destOrd="0" presId="urn:microsoft.com/office/officeart/2018/2/layout/IconVerticalSolidList"/>
    <dgm:cxn modelId="{7B1510E2-3B7F-4811-8F93-D4C8C3F90C60}" type="presParOf" srcId="{3BE0EEF8-32E5-4B20-85CC-046449385C7B}" destId="{EB529165-3B3A-49AF-9729-958148415D5B}" srcOrd="2" destOrd="0" presId="urn:microsoft.com/office/officeart/2018/2/layout/IconVerticalSolidList"/>
    <dgm:cxn modelId="{9A0AD921-1C40-4C1A-874A-334DF4B313D2}" type="presParOf" srcId="{EB529165-3B3A-49AF-9729-958148415D5B}" destId="{4E72854F-612D-4CFC-A3BC-353CA718D816}" srcOrd="0" destOrd="0" presId="urn:microsoft.com/office/officeart/2018/2/layout/IconVerticalSolidList"/>
    <dgm:cxn modelId="{FA008E33-8021-480C-94D6-38FA9992D26A}" type="presParOf" srcId="{EB529165-3B3A-49AF-9729-958148415D5B}" destId="{4932658A-7BC1-4BFC-BB6B-E4118463C4FB}" srcOrd="1" destOrd="0" presId="urn:microsoft.com/office/officeart/2018/2/layout/IconVerticalSolidList"/>
    <dgm:cxn modelId="{9EBFB791-C4AE-4C47-ACB5-2A680735AF45}" type="presParOf" srcId="{EB529165-3B3A-49AF-9729-958148415D5B}" destId="{27AB93CC-9998-41F6-B64A-596BA01EF0AF}" srcOrd="2" destOrd="0" presId="urn:microsoft.com/office/officeart/2018/2/layout/IconVerticalSolidList"/>
    <dgm:cxn modelId="{C8B44B3F-A879-4D6D-BFCC-111F7FA9578A}" type="presParOf" srcId="{EB529165-3B3A-49AF-9729-958148415D5B}" destId="{D099653B-4C57-4B70-AD1E-1742E6D9C7C6}" srcOrd="3" destOrd="0" presId="urn:microsoft.com/office/officeart/2018/2/layout/IconVerticalSolidList"/>
    <dgm:cxn modelId="{4E9ED264-4BDA-42E3-B4AE-62C94CA94F60}" type="presParOf" srcId="{3BE0EEF8-32E5-4B20-85CC-046449385C7B}" destId="{1F9849D7-7402-4184-8D8D-25073DF55284}" srcOrd="3" destOrd="0" presId="urn:microsoft.com/office/officeart/2018/2/layout/IconVerticalSolidList"/>
    <dgm:cxn modelId="{9FD7B546-241A-49B1-ADB4-E4EE663B559A}" type="presParOf" srcId="{3BE0EEF8-32E5-4B20-85CC-046449385C7B}" destId="{1EFC1556-7D80-4065-A387-D23004CCCA45}" srcOrd="4" destOrd="0" presId="urn:microsoft.com/office/officeart/2018/2/layout/IconVerticalSolidList"/>
    <dgm:cxn modelId="{608E1BDD-E996-4151-843C-C41B71010517}" type="presParOf" srcId="{1EFC1556-7D80-4065-A387-D23004CCCA45}" destId="{33A0BC89-3EAC-4711-999A-FBB44AA48B2D}" srcOrd="0" destOrd="0" presId="urn:microsoft.com/office/officeart/2018/2/layout/IconVerticalSolidList"/>
    <dgm:cxn modelId="{7F5E9EAB-F7AD-4E55-A75A-D42945C43DD2}" type="presParOf" srcId="{1EFC1556-7D80-4065-A387-D23004CCCA45}" destId="{77283E45-58DB-4138-B146-DF798AB1F09F}" srcOrd="1" destOrd="0" presId="urn:microsoft.com/office/officeart/2018/2/layout/IconVerticalSolidList"/>
    <dgm:cxn modelId="{A4446FCB-EA70-40E0-8C93-150C01971E54}" type="presParOf" srcId="{1EFC1556-7D80-4065-A387-D23004CCCA45}" destId="{56934E2F-170A-4568-B131-C9A237DAB20F}" srcOrd="2" destOrd="0" presId="urn:microsoft.com/office/officeart/2018/2/layout/IconVerticalSolidList"/>
    <dgm:cxn modelId="{AF05B4E8-2EBC-47C0-80B9-CF30C2B16A3A}" type="presParOf" srcId="{1EFC1556-7D80-4065-A387-D23004CCCA45}" destId="{5C862C73-A354-496A-B367-539F81A72F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2494A-8CF5-4A5E-A5EB-733242458C0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AD03134A-FBC8-46D5-A713-47B47B3B07C8}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Routine use of the drone</a:t>
          </a:r>
        </a:p>
      </dgm:t>
    </dgm:pt>
    <dgm:pt modelId="{6FFA6FD5-CC68-4A5E-AD98-387D3F80712D}" type="parTrans" cxnId="{249C65FA-C21C-4DE0-A595-9DD27A1852FD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F7BEC5-7432-4AFF-886D-D2E13433EA2D}" type="sibTrans" cxnId="{249C65FA-C21C-4DE0-A595-9DD27A1852FD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D8DF5A8-C115-4243-9FC0-90DBB49915F8}" type="asst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Human intervention needed</a:t>
          </a:r>
        </a:p>
      </dgm:t>
    </dgm:pt>
    <dgm:pt modelId="{CB057910-14E3-457F-AE62-164BB9F241E9}" type="parTrans" cxnId="{EEF5B156-8EA5-4B50-8D6A-3C6513ED7A5B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9CFAFB-BC91-4F74-B193-905583EAA664}" type="sibTrans" cxnId="{EEF5B156-8EA5-4B50-8D6A-3C6513ED7A5B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51CF74-5433-46AE-B93F-7E3C8C1CD350}" type="asst">
      <dgm:prSet phldrT="[Texte]" custT="1"/>
      <dgm:spPr>
        <a:solidFill>
          <a:schemeClr val="accent6">
            <a:lumMod val="20000"/>
            <a:lumOff val="80000"/>
          </a:schemeClr>
        </a:solidFill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No human intervention needed</a:t>
          </a:r>
        </a:p>
      </dgm:t>
    </dgm:pt>
    <dgm:pt modelId="{2B4918C9-3A01-4236-A0ED-75B7220336A1}" type="parTrans" cxnId="{EC632EE6-CAD3-41E3-9BA7-EAA334D20760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6CD680D-B425-498C-A10D-2D808AB35DDE}" type="sibTrans" cxnId="{EC632EE6-CAD3-41E3-9BA7-EAA334D20760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01DE2C6-CEFA-4CF7-9B9F-8787AC65371E}" type="asst">
      <dgm:prSet phldrT="[Texte]" custT="1"/>
      <dgm:spPr>
        <a:solidFill>
          <a:schemeClr val="accent6">
            <a:lumMod val="20000"/>
            <a:lumOff val="80000"/>
          </a:schemeClr>
        </a:solidFill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Plots grouped/accessible</a:t>
          </a:r>
        </a:p>
      </dgm:t>
    </dgm:pt>
    <dgm:pt modelId="{0CC6F17F-9CA7-4C68-B786-328D979B786F}" type="parTrans" cxnId="{0633D9FB-F69D-4BCD-9640-8DEA08B35771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53A9A2-A743-482C-A327-11A9AC850C92}" type="sibTrans" cxnId="{0633D9FB-F69D-4BCD-9640-8DEA08B35771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D17D476-57C5-40F2-950C-AAFCC8FF9FB0}" type="asst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Plots not grouped/hard to access</a:t>
          </a:r>
        </a:p>
      </dgm:t>
    </dgm:pt>
    <dgm:pt modelId="{F9CE0932-DC43-488C-BFD6-31B3BB2428DE}" type="parTrans" cxnId="{B16C6A94-B7F6-485E-B55D-0DB45F9103B8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4E4F519-5C92-41BE-B5E3-263ED9A835AC}" type="sibTrans" cxnId="{B16C6A94-B7F6-485E-B55D-0DB45F9103B8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14DC93D-61A7-49D9-B9CA-884F7A4A8662}" type="asst">
      <dgm:prSet phldrT="[Texte]" custT="1"/>
      <dgm:spPr>
        <a:solidFill>
          <a:schemeClr val="accent6">
            <a:lumMod val="20000"/>
            <a:lumOff val="80000"/>
          </a:schemeClr>
        </a:solidFill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Many groups to visit</a:t>
          </a:r>
        </a:p>
      </dgm:t>
    </dgm:pt>
    <dgm:pt modelId="{43F45DA1-17BB-4882-A544-3B78286A6359}" type="parTrans" cxnId="{BC8B2D57-BB02-420D-BEBD-7B7DA7FFF85A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963D3C6-3C35-42A7-B11E-5CAC98EA2DE9}" type="sibTrans" cxnId="{BC8B2D57-BB02-420D-BEBD-7B7DA7FFF85A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3BDDA6-DA7A-4716-8B3C-9425AB331A07}" type="asst">
      <dgm:prSet phldrT="[Texte]" custT="1"/>
      <dgm:spPr>
        <a:ln w="19050"/>
      </dgm:spPr>
      <dgm:t>
        <a:bodyPr/>
        <a:lstStyle/>
        <a:p>
          <a:r>
            <a:rPr lang="fr-FR" sz="1800" b="0">
              <a:latin typeface="Calibri" panose="020F0502020204030204" pitchFamily="34" charset="0"/>
              <a:cs typeface="Calibri" panose="020F0502020204030204" pitchFamily="34" charset="0"/>
            </a:rPr>
            <a:t>Few groups</a:t>
          </a:r>
        </a:p>
      </dgm:t>
    </dgm:pt>
    <dgm:pt modelId="{FE52E6D1-9935-4E1F-9946-DB0D857DBB02}" type="parTrans" cxnId="{4994B520-C041-4F1B-83A7-822FFA398674}">
      <dgm:prSet custT="1"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2CA9FEA-D97D-4D84-9CC9-6DC5FD759F60}" type="sibTrans" cxnId="{4994B520-C041-4F1B-83A7-822FFA398674}">
      <dgm:prSet/>
      <dgm:spPr/>
      <dgm:t>
        <a:bodyPr/>
        <a:lstStyle/>
        <a:p>
          <a:endParaRPr lang="fr-FR" sz="1800" b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E176B09-1601-4568-BB69-271231E10050}" type="pres">
      <dgm:prSet presAssocID="{C742494A-8CF5-4A5E-A5EB-733242458C0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DAF5795-D25B-4CC1-B7CA-F1BB8B4597AE}" type="pres">
      <dgm:prSet presAssocID="{AD03134A-FBC8-46D5-A713-47B47B3B07C8}" presName="root1" presStyleCnt="0"/>
      <dgm:spPr/>
    </dgm:pt>
    <dgm:pt modelId="{3C7A1528-525B-458B-B168-6D86B0A5073A}" type="pres">
      <dgm:prSet presAssocID="{AD03134A-FBC8-46D5-A713-47B47B3B07C8}" presName="LevelOneTextNode" presStyleLbl="node0" presStyleIdx="0" presStyleCnt="1">
        <dgm:presLayoutVars>
          <dgm:chPref val="3"/>
        </dgm:presLayoutVars>
      </dgm:prSet>
      <dgm:spPr/>
    </dgm:pt>
    <dgm:pt modelId="{711E0F3A-C25B-4D4E-954E-1ADC72BB4BEF}" type="pres">
      <dgm:prSet presAssocID="{AD03134A-FBC8-46D5-A713-47B47B3B07C8}" presName="level2hierChild" presStyleCnt="0"/>
      <dgm:spPr/>
    </dgm:pt>
    <dgm:pt modelId="{5CE82758-D2E3-4A9D-8E7A-8AD181688BE9}" type="pres">
      <dgm:prSet presAssocID="{CB057910-14E3-457F-AE62-164BB9F241E9}" presName="conn2-1" presStyleLbl="parChTrans1D2" presStyleIdx="0" presStyleCnt="2"/>
      <dgm:spPr/>
    </dgm:pt>
    <dgm:pt modelId="{CAF9DEC0-E0BF-4375-AC24-14C8FA2F5155}" type="pres">
      <dgm:prSet presAssocID="{CB057910-14E3-457F-AE62-164BB9F241E9}" presName="connTx" presStyleLbl="parChTrans1D2" presStyleIdx="0" presStyleCnt="2"/>
      <dgm:spPr/>
    </dgm:pt>
    <dgm:pt modelId="{CEC393DE-8D65-4675-ADCA-425E01717984}" type="pres">
      <dgm:prSet presAssocID="{0D8DF5A8-C115-4243-9FC0-90DBB49915F8}" presName="root2" presStyleCnt="0"/>
      <dgm:spPr/>
    </dgm:pt>
    <dgm:pt modelId="{23539403-4272-4172-89AD-B12A19D4DAB9}" type="pres">
      <dgm:prSet presAssocID="{0D8DF5A8-C115-4243-9FC0-90DBB49915F8}" presName="LevelTwoTextNode" presStyleLbl="asst1" presStyleIdx="0" presStyleCnt="6">
        <dgm:presLayoutVars>
          <dgm:chPref val="3"/>
        </dgm:presLayoutVars>
      </dgm:prSet>
      <dgm:spPr/>
    </dgm:pt>
    <dgm:pt modelId="{1199CF7A-BCA3-4131-8810-90C753387B31}" type="pres">
      <dgm:prSet presAssocID="{0D8DF5A8-C115-4243-9FC0-90DBB49915F8}" presName="level3hierChild" presStyleCnt="0"/>
      <dgm:spPr/>
    </dgm:pt>
    <dgm:pt modelId="{0A2851A1-6A59-427C-BE58-D88F7BB6777D}" type="pres">
      <dgm:prSet presAssocID="{2B4918C9-3A01-4236-A0ED-75B7220336A1}" presName="conn2-1" presStyleLbl="parChTrans1D2" presStyleIdx="1" presStyleCnt="2"/>
      <dgm:spPr/>
    </dgm:pt>
    <dgm:pt modelId="{8D5F744C-8449-4B85-9F95-C065CDDFCC0D}" type="pres">
      <dgm:prSet presAssocID="{2B4918C9-3A01-4236-A0ED-75B7220336A1}" presName="connTx" presStyleLbl="parChTrans1D2" presStyleIdx="1" presStyleCnt="2"/>
      <dgm:spPr/>
    </dgm:pt>
    <dgm:pt modelId="{D54F4BC8-3A27-4F28-B522-9BC2320D97ED}" type="pres">
      <dgm:prSet presAssocID="{7D51CF74-5433-46AE-B93F-7E3C8C1CD350}" presName="root2" presStyleCnt="0"/>
      <dgm:spPr/>
    </dgm:pt>
    <dgm:pt modelId="{3548645F-7D2A-4BA8-931F-0933D5BAE7B4}" type="pres">
      <dgm:prSet presAssocID="{7D51CF74-5433-46AE-B93F-7E3C8C1CD350}" presName="LevelTwoTextNode" presStyleLbl="asst1" presStyleIdx="1" presStyleCnt="6">
        <dgm:presLayoutVars>
          <dgm:chPref val="3"/>
        </dgm:presLayoutVars>
      </dgm:prSet>
      <dgm:spPr/>
    </dgm:pt>
    <dgm:pt modelId="{F4EC3806-94D7-4ECC-B7CD-B94EE083552D}" type="pres">
      <dgm:prSet presAssocID="{7D51CF74-5433-46AE-B93F-7E3C8C1CD350}" presName="level3hierChild" presStyleCnt="0"/>
      <dgm:spPr/>
    </dgm:pt>
    <dgm:pt modelId="{AB659A37-B074-434A-94A0-6F2CBE148813}" type="pres">
      <dgm:prSet presAssocID="{0CC6F17F-9CA7-4C68-B786-328D979B786F}" presName="conn2-1" presStyleLbl="parChTrans1D3" presStyleIdx="0" presStyleCnt="2"/>
      <dgm:spPr/>
    </dgm:pt>
    <dgm:pt modelId="{E9138453-FCB8-483B-A86E-BF5294858F2E}" type="pres">
      <dgm:prSet presAssocID="{0CC6F17F-9CA7-4C68-B786-328D979B786F}" presName="connTx" presStyleLbl="parChTrans1D3" presStyleIdx="0" presStyleCnt="2"/>
      <dgm:spPr/>
    </dgm:pt>
    <dgm:pt modelId="{DED15D7D-21CD-445E-AD60-3BFA4C6CD9F2}" type="pres">
      <dgm:prSet presAssocID="{401DE2C6-CEFA-4CF7-9B9F-8787AC65371E}" presName="root2" presStyleCnt="0"/>
      <dgm:spPr/>
    </dgm:pt>
    <dgm:pt modelId="{7BD6429B-DC71-4B19-9956-FC9F0F8FA26C}" type="pres">
      <dgm:prSet presAssocID="{401DE2C6-CEFA-4CF7-9B9F-8787AC65371E}" presName="LevelTwoTextNode" presStyleLbl="asst1" presStyleIdx="2" presStyleCnt="6">
        <dgm:presLayoutVars>
          <dgm:chPref val="3"/>
        </dgm:presLayoutVars>
      </dgm:prSet>
      <dgm:spPr/>
    </dgm:pt>
    <dgm:pt modelId="{76B54464-D987-487B-A902-ACAD688AAE3E}" type="pres">
      <dgm:prSet presAssocID="{401DE2C6-CEFA-4CF7-9B9F-8787AC65371E}" presName="level3hierChild" presStyleCnt="0"/>
      <dgm:spPr/>
    </dgm:pt>
    <dgm:pt modelId="{2933955B-B66A-4469-9A69-586E3B4D099C}" type="pres">
      <dgm:prSet presAssocID="{43F45DA1-17BB-4882-A544-3B78286A6359}" presName="conn2-1" presStyleLbl="parChTrans1D4" presStyleIdx="0" presStyleCnt="2"/>
      <dgm:spPr/>
    </dgm:pt>
    <dgm:pt modelId="{5350944F-12B4-411B-9DD8-9CE7CC7010D7}" type="pres">
      <dgm:prSet presAssocID="{43F45DA1-17BB-4882-A544-3B78286A6359}" presName="connTx" presStyleLbl="parChTrans1D4" presStyleIdx="0" presStyleCnt="2"/>
      <dgm:spPr/>
    </dgm:pt>
    <dgm:pt modelId="{5157A09D-3D68-4AEB-B4F7-095ECA15C9E3}" type="pres">
      <dgm:prSet presAssocID="{814DC93D-61A7-49D9-B9CA-884F7A4A8662}" presName="root2" presStyleCnt="0"/>
      <dgm:spPr/>
    </dgm:pt>
    <dgm:pt modelId="{48020062-02D8-42CD-82A1-F899E06E7886}" type="pres">
      <dgm:prSet presAssocID="{814DC93D-61A7-49D9-B9CA-884F7A4A8662}" presName="LevelTwoTextNode" presStyleLbl="asst1" presStyleIdx="3" presStyleCnt="6">
        <dgm:presLayoutVars>
          <dgm:chPref val="3"/>
        </dgm:presLayoutVars>
      </dgm:prSet>
      <dgm:spPr/>
    </dgm:pt>
    <dgm:pt modelId="{B378F6DB-0883-4E86-868B-E320F902E43E}" type="pres">
      <dgm:prSet presAssocID="{814DC93D-61A7-49D9-B9CA-884F7A4A8662}" presName="level3hierChild" presStyleCnt="0"/>
      <dgm:spPr/>
    </dgm:pt>
    <dgm:pt modelId="{78310738-7D82-4E49-94FF-2AD48FCDBC5A}" type="pres">
      <dgm:prSet presAssocID="{FE52E6D1-9935-4E1F-9946-DB0D857DBB02}" presName="conn2-1" presStyleLbl="parChTrans1D4" presStyleIdx="1" presStyleCnt="2"/>
      <dgm:spPr/>
    </dgm:pt>
    <dgm:pt modelId="{A9BC63F2-F580-4277-9E00-DA50D80FBA8A}" type="pres">
      <dgm:prSet presAssocID="{FE52E6D1-9935-4E1F-9946-DB0D857DBB02}" presName="connTx" presStyleLbl="parChTrans1D4" presStyleIdx="1" presStyleCnt="2"/>
      <dgm:spPr/>
    </dgm:pt>
    <dgm:pt modelId="{B4437179-97AE-4BE9-B76F-3ADBB919776E}" type="pres">
      <dgm:prSet presAssocID="{F53BDDA6-DA7A-4716-8B3C-9425AB331A07}" presName="root2" presStyleCnt="0"/>
      <dgm:spPr/>
    </dgm:pt>
    <dgm:pt modelId="{0A6D1DD2-52B8-4FBF-8C79-DEADAE4EE61A}" type="pres">
      <dgm:prSet presAssocID="{F53BDDA6-DA7A-4716-8B3C-9425AB331A07}" presName="LevelTwoTextNode" presStyleLbl="asst1" presStyleIdx="4" presStyleCnt="6">
        <dgm:presLayoutVars>
          <dgm:chPref val="3"/>
        </dgm:presLayoutVars>
      </dgm:prSet>
      <dgm:spPr/>
    </dgm:pt>
    <dgm:pt modelId="{88DBED6D-3728-4978-A22A-58E4C5E725C8}" type="pres">
      <dgm:prSet presAssocID="{F53BDDA6-DA7A-4716-8B3C-9425AB331A07}" presName="level3hierChild" presStyleCnt="0"/>
      <dgm:spPr/>
    </dgm:pt>
    <dgm:pt modelId="{58AB955C-9060-4086-BFAA-002738F1EC7D}" type="pres">
      <dgm:prSet presAssocID="{F9CE0932-DC43-488C-BFD6-31B3BB2428DE}" presName="conn2-1" presStyleLbl="parChTrans1D3" presStyleIdx="1" presStyleCnt="2"/>
      <dgm:spPr/>
    </dgm:pt>
    <dgm:pt modelId="{4954B533-C2E8-4AD6-ADD2-7EEBE9DA95C8}" type="pres">
      <dgm:prSet presAssocID="{F9CE0932-DC43-488C-BFD6-31B3BB2428DE}" presName="connTx" presStyleLbl="parChTrans1D3" presStyleIdx="1" presStyleCnt="2"/>
      <dgm:spPr/>
    </dgm:pt>
    <dgm:pt modelId="{79429ED2-DB9E-4F59-AADC-827B521B47D2}" type="pres">
      <dgm:prSet presAssocID="{FD17D476-57C5-40F2-950C-AAFCC8FF9FB0}" presName="root2" presStyleCnt="0"/>
      <dgm:spPr/>
    </dgm:pt>
    <dgm:pt modelId="{347AF34E-B169-4823-925F-2073592E3167}" type="pres">
      <dgm:prSet presAssocID="{FD17D476-57C5-40F2-950C-AAFCC8FF9FB0}" presName="LevelTwoTextNode" presStyleLbl="asst1" presStyleIdx="5" presStyleCnt="6">
        <dgm:presLayoutVars>
          <dgm:chPref val="3"/>
        </dgm:presLayoutVars>
      </dgm:prSet>
      <dgm:spPr/>
    </dgm:pt>
    <dgm:pt modelId="{6A556FC6-AB9D-4581-89CF-180D554BB8E2}" type="pres">
      <dgm:prSet presAssocID="{FD17D476-57C5-40F2-950C-AAFCC8FF9FB0}" presName="level3hierChild" presStyleCnt="0"/>
      <dgm:spPr/>
    </dgm:pt>
  </dgm:ptLst>
  <dgm:cxnLst>
    <dgm:cxn modelId="{073D8F12-E7BE-487E-BF43-2D6A01A47205}" type="presOf" srcId="{FD17D476-57C5-40F2-950C-AAFCC8FF9FB0}" destId="{347AF34E-B169-4823-925F-2073592E3167}" srcOrd="0" destOrd="0" presId="urn:microsoft.com/office/officeart/2008/layout/HorizontalMultiLevelHierarchy"/>
    <dgm:cxn modelId="{EFB05A18-29F5-4AA7-A2D7-380D13CDA1A9}" type="presOf" srcId="{CB057910-14E3-457F-AE62-164BB9F241E9}" destId="{CAF9DEC0-E0BF-4375-AC24-14C8FA2F5155}" srcOrd="1" destOrd="0" presId="urn:microsoft.com/office/officeart/2008/layout/HorizontalMultiLevelHierarchy"/>
    <dgm:cxn modelId="{4994B520-C041-4F1B-83A7-822FFA398674}" srcId="{401DE2C6-CEFA-4CF7-9B9F-8787AC65371E}" destId="{F53BDDA6-DA7A-4716-8B3C-9425AB331A07}" srcOrd="1" destOrd="0" parTransId="{FE52E6D1-9935-4E1F-9946-DB0D857DBB02}" sibTransId="{C2CA9FEA-D97D-4D84-9CC9-6DC5FD759F60}"/>
    <dgm:cxn modelId="{D8C2CC2D-064A-469C-BCCC-45F801997D4B}" type="presOf" srcId="{F9CE0932-DC43-488C-BFD6-31B3BB2428DE}" destId="{58AB955C-9060-4086-BFAA-002738F1EC7D}" srcOrd="0" destOrd="0" presId="urn:microsoft.com/office/officeart/2008/layout/HorizontalMultiLevelHierarchy"/>
    <dgm:cxn modelId="{BD893A42-2741-4367-951D-F2C3C0940976}" type="presOf" srcId="{AD03134A-FBC8-46D5-A713-47B47B3B07C8}" destId="{3C7A1528-525B-458B-B168-6D86B0A5073A}" srcOrd="0" destOrd="0" presId="urn:microsoft.com/office/officeart/2008/layout/HorizontalMultiLevelHierarchy"/>
    <dgm:cxn modelId="{B82CAA42-5D04-4024-90B5-072497968522}" type="presOf" srcId="{2B4918C9-3A01-4236-A0ED-75B7220336A1}" destId="{8D5F744C-8449-4B85-9F95-C065CDDFCC0D}" srcOrd="1" destOrd="0" presId="urn:microsoft.com/office/officeart/2008/layout/HorizontalMultiLevelHierarchy"/>
    <dgm:cxn modelId="{67044C63-1A68-4DD5-B01D-ADA3D9034F63}" type="presOf" srcId="{C742494A-8CF5-4A5E-A5EB-733242458C0A}" destId="{5E176B09-1601-4568-BB69-271231E10050}" srcOrd="0" destOrd="0" presId="urn:microsoft.com/office/officeart/2008/layout/HorizontalMultiLevelHierarchy"/>
    <dgm:cxn modelId="{4762BC66-ED8B-48B7-8D24-20D02A591C4E}" type="presOf" srcId="{F53BDDA6-DA7A-4716-8B3C-9425AB331A07}" destId="{0A6D1DD2-52B8-4FBF-8C79-DEADAE4EE61A}" srcOrd="0" destOrd="0" presId="urn:microsoft.com/office/officeart/2008/layout/HorizontalMultiLevelHierarchy"/>
    <dgm:cxn modelId="{06731048-9EB5-4D45-BF3E-E44358AC13B5}" type="presOf" srcId="{FE52E6D1-9935-4E1F-9946-DB0D857DBB02}" destId="{A9BC63F2-F580-4277-9E00-DA50D80FBA8A}" srcOrd="1" destOrd="0" presId="urn:microsoft.com/office/officeart/2008/layout/HorizontalMultiLevelHierarchy"/>
    <dgm:cxn modelId="{15531B71-03AA-452F-9255-1436B15DF06C}" type="presOf" srcId="{0CC6F17F-9CA7-4C68-B786-328D979B786F}" destId="{E9138453-FCB8-483B-A86E-BF5294858F2E}" srcOrd="1" destOrd="0" presId="urn:microsoft.com/office/officeart/2008/layout/HorizontalMultiLevelHierarchy"/>
    <dgm:cxn modelId="{EEF5B156-8EA5-4B50-8D6A-3C6513ED7A5B}" srcId="{AD03134A-FBC8-46D5-A713-47B47B3B07C8}" destId="{0D8DF5A8-C115-4243-9FC0-90DBB49915F8}" srcOrd="0" destOrd="0" parTransId="{CB057910-14E3-457F-AE62-164BB9F241E9}" sibTransId="{0E9CFAFB-BC91-4F74-B193-905583EAA664}"/>
    <dgm:cxn modelId="{BC8B2D57-BB02-420D-BEBD-7B7DA7FFF85A}" srcId="{401DE2C6-CEFA-4CF7-9B9F-8787AC65371E}" destId="{814DC93D-61A7-49D9-B9CA-884F7A4A8662}" srcOrd="0" destOrd="0" parTransId="{43F45DA1-17BB-4882-A544-3B78286A6359}" sibTransId="{E963D3C6-3C35-42A7-B11E-5CAC98EA2DE9}"/>
    <dgm:cxn modelId="{74709C80-D011-4A6C-8D95-61C8086FC1FC}" type="presOf" srcId="{CB057910-14E3-457F-AE62-164BB9F241E9}" destId="{5CE82758-D2E3-4A9D-8E7A-8AD181688BE9}" srcOrd="0" destOrd="0" presId="urn:microsoft.com/office/officeart/2008/layout/HorizontalMultiLevelHierarchy"/>
    <dgm:cxn modelId="{B16C6A94-B7F6-485E-B55D-0DB45F9103B8}" srcId="{7D51CF74-5433-46AE-B93F-7E3C8C1CD350}" destId="{FD17D476-57C5-40F2-950C-AAFCC8FF9FB0}" srcOrd="1" destOrd="0" parTransId="{F9CE0932-DC43-488C-BFD6-31B3BB2428DE}" sibTransId="{C4E4F519-5C92-41BE-B5E3-263ED9A835AC}"/>
    <dgm:cxn modelId="{714EA59F-DC61-43B4-A441-6B2EB641F72E}" type="presOf" srcId="{43F45DA1-17BB-4882-A544-3B78286A6359}" destId="{5350944F-12B4-411B-9DD8-9CE7CC7010D7}" srcOrd="1" destOrd="0" presId="urn:microsoft.com/office/officeart/2008/layout/HorizontalMultiLevelHierarchy"/>
    <dgm:cxn modelId="{86C5F5AB-607D-4F18-90BB-C8A3865C8BBC}" type="presOf" srcId="{43F45DA1-17BB-4882-A544-3B78286A6359}" destId="{2933955B-B66A-4469-9A69-586E3B4D099C}" srcOrd="0" destOrd="0" presId="urn:microsoft.com/office/officeart/2008/layout/HorizontalMultiLevelHierarchy"/>
    <dgm:cxn modelId="{46B5EAC2-5EDA-4796-A7F4-27AFD4555665}" type="presOf" srcId="{2B4918C9-3A01-4236-A0ED-75B7220336A1}" destId="{0A2851A1-6A59-427C-BE58-D88F7BB6777D}" srcOrd="0" destOrd="0" presId="urn:microsoft.com/office/officeart/2008/layout/HorizontalMultiLevelHierarchy"/>
    <dgm:cxn modelId="{8FC847C3-3BE9-47EC-93F6-9E1F8C046F6F}" type="presOf" srcId="{0CC6F17F-9CA7-4C68-B786-328D979B786F}" destId="{AB659A37-B074-434A-94A0-6F2CBE148813}" srcOrd="0" destOrd="0" presId="urn:microsoft.com/office/officeart/2008/layout/HorizontalMultiLevelHierarchy"/>
    <dgm:cxn modelId="{6A4905DB-AF27-4475-8BE1-BF62AEC099AE}" type="presOf" srcId="{FE52E6D1-9935-4E1F-9946-DB0D857DBB02}" destId="{78310738-7D82-4E49-94FF-2AD48FCDBC5A}" srcOrd="0" destOrd="0" presId="urn:microsoft.com/office/officeart/2008/layout/HorizontalMultiLevelHierarchy"/>
    <dgm:cxn modelId="{A4C68CE0-EC5F-4FB9-99AF-2D543D241028}" type="presOf" srcId="{814DC93D-61A7-49D9-B9CA-884F7A4A8662}" destId="{48020062-02D8-42CD-82A1-F899E06E7886}" srcOrd="0" destOrd="0" presId="urn:microsoft.com/office/officeart/2008/layout/HorizontalMultiLevelHierarchy"/>
    <dgm:cxn modelId="{EC632EE6-CAD3-41E3-9BA7-EAA334D20760}" srcId="{AD03134A-FBC8-46D5-A713-47B47B3B07C8}" destId="{7D51CF74-5433-46AE-B93F-7E3C8C1CD350}" srcOrd="1" destOrd="0" parTransId="{2B4918C9-3A01-4236-A0ED-75B7220336A1}" sibTransId="{D6CD680D-B425-498C-A10D-2D808AB35DDE}"/>
    <dgm:cxn modelId="{54D1DDEE-ECA0-4894-BBBD-EA091621D686}" type="presOf" srcId="{F9CE0932-DC43-488C-BFD6-31B3BB2428DE}" destId="{4954B533-C2E8-4AD6-ADD2-7EEBE9DA95C8}" srcOrd="1" destOrd="0" presId="urn:microsoft.com/office/officeart/2008/layout/HorizontalMultiLevelHierarchy"/>
    <dgm:cxn modelId="{221189F2-E7F6-42FF-BCAD-CE6A0937BD4D}" type="presOf" srcId="{401DE2C6-CEFA-4CF7-9B9F-8787AC65371E}" destId="{7BD6429B-DC71-4B19-9956-FC9F0F8FA26C}" srcOrd="0" destOrd="0" presId="urn:microsoft.com/office/officeart/2008/layout/HorizontalMultiLevelHierarchy"/>
    <dgm:cxn modelId="{C2CD5AF3-1FF9-4CAB-8935-1EE1BB928001}" type="presOf" srcId="{7D51CF74-5433-46AE-B93F-7E3C8C1CD350}" destId="{3548645F-7D2A-4BA8-931F-0933D5BAE7B4}" srcOrd="0" destOrd="0" presId="urn:microsoft.com/office/officeart/2008/layout/HorizontalMultiLevelHierarchy"/>
    <dgm:cxn modelId="{6B50EDF7-4C01-4B5D-8BD2-009DC61B1B14}" type="presOf" srcId="{0D8DF5A8-C115-4243-9FC0-90DBB49915F8}" destId="{23539403-4272-4172-89AD-B12A19D4DAB9}" srcOrd="0" destOrd="0" presId="urn:microsoft.com/office/officeart/2008/layout/HorizontalMultiLevelHierarchy"/>
    <dgm:cxn modelId="{249C65FA-C21C-4DE0-A595-9DD27A1852FD}" srcId="{C742494A-8CF5-4A5E-A5EB-733242458C0A}" destId="{AD03134A-FBC8-46D5-A713-47B47B3B07C8}" srcOrd="0" destOrd="0" parTransId="{6FFA6FD5-CC68-4A5E-AD98-387D3F80712D}" sibTransId="{59F7BEC5-7432-4AFF-886D-D2E13433EA2D}"/>
    <dgm:cxn modelId="{0633D9FB-F69D-4BCD-9640-8DEA08B35771}" srcId="{7D51CF74-5433-46AE-B93F-7E3C8C1CD350}" destId="{401DE2C6-CEFA-4CF7-9B9F-8787AC65371E}" srcOrd="0" destOrd="0" parTransId="{0CC6F17F-9CA7-4C68-B786-328D979B786F}" sibTransId="{BC53A9A2-A743-482C-A327-11A9AC850C92}"/>
    <dgm:cxn modelId="{36D00916-C564-4580-A32B-ECBDBE826042}" type="presParOf" srcId="{5E176B09-1601-4568-BB69-271231E10050}" destId="{EDAF5795-D25B-4CC1-B7CA-F1BB8B4597AE}" srcOrd="0" destOrd="0" presId="urn:microsoft.com/office/officeart/2008/layout/HorizontalMultiLevelHierarchy"/>
    <dgm:cxn modelId="{FB527FBA-2808-46DA-AD6C-9D0EDBA61E96}" type="presParOf" srcId="{EDAF5795-D25B-4CC1-B7CA-F1BB8B4597AE}" destId="{3C7A1528-525B-458B-B168-6D86B0A5073A}" srcOrd="0" destOrd="0" presId="urn:microsoft.com/office/officeart/2008/layout/HorizontalMultiLevelHierarchy"/>
    <dgm:cxn modelId="{350EF701-FC52-4279-9DED-5C8754BEB7A2}" type="presParOf" srcId="{EDAF5795-D25B-4CC1-B7CA-F1BB8B4597AE}" destId="{711E0F3A-C25B-4D4E-954E-1ADC72BB4BEF}" srcOrd="1" destOrd="0" presId="urn:microsoft.com/office/officeart/2008/layout/HorizontalMultiLevelHierarchy"/>
    <dgm:cxn modelId="{294C53C7-67F5-44A7-825A-630ED67C11A8}" type="presParOf" srcId="{711E0F3A-C25B-4D4E-954E-1ADC72BB4BEF}" destId="{5CE82758-D2E3-4A9D-8E7A-8AD181688BE9}" srcOrd="0" destOrd="0" presId="urn:microsoft.com/office/officeart/2008/layout/HorizontalMultiLevelHierarchy"/>
    <dgm:cxn modelId="{F87981B3-B642-49C8-97D1-3E990127C313}" type="presParOf" srcId="{5CE82758-D2E3-4A9D-8E7A-8AD181688BE9}" destId="{CAF9DEC0-E0BF-4375-AC24-14C8FA2F5155}" srcOrd="0" destOrd="0" presId="urn:microsoft.com/office/officeart/2008/layout/HorizontalMultiLevelHierarchy"/>
    <dgm:cxn modelId="{A37EC35C-90DE-487B-8415-63D53A5B12CE}" type="presParOf" srcId="{711E0F3A-C25B-4D4E-954E-1ADC72BB4BEF}" destId="{CEC393DE-8D65-4675-ADCA-425E01717984}" srcOrd="1" destOrd="0" presId="urn:microsoft.com/office/officeart/2008/layout/HorizontalMultiLevelHierarchy"/>
    <dgm:cxn modelId="{EF1DBFB1-3B50-4781-95E1-19DE73384887}" type="presParOf" srcId="{CEC393DE-8D65-4675-ADCA-425E01717984}" destId="{23539403-4272-4172-89AD-B12A19D4DAB9}" srcOrd="0" destOrd="0" presId="urn:microsoft.com/office/officeart/2008/layout/HorizontalMultiLevelHierarchy"/>
    <dgm:cxn modelId="{785CA024-A484-401C-9A08-58123DA5AE01}" type="presParOf" srcId="{CEC393DE-8D65-4675-ADCA-425E01717984}" destId="{1199CF7A-BCA3-4131-8810-90C753387B31}" srcOrd="1" destOrd="0" presId="urn:microsoft.com/office/officeart/2008/layout/HorizontalMultiLevelHierarchy"/>
    <dgm:cxn modelId="{EC191CDA-8C9E-4FE6-966A-40E1B7C8D746}" type="presParOf" srcId="{711E0F3A-C25B-4D4E-954E-1ADC72BB4BEF}" destId="{0A2851A1-6A59-427C-BE58-D88F7BB6777D}" srcOrd="2" destOrd="0" presId="urn:microsoft.com/office/officeart/2008/layout/HorizontalMultiLevelHierarchy"/>
    <dgm:cxn modelId="{C70E8E5D-D591-4C61-B0C5-B261964D6301}" type="presParOf" srcId="{0A2851A1-6A59-427C-BE58-D88F7BB6777D}" destId="{8D5F744C-8449-4B85-9F95-C065CDDFCC0D}" srcOrd="0" destOrd="0" presId="urn:microsoft.com/office/officeart/2008/layout/HorizontalMultiLevelHierarchy"/>
    <dgm:cxn modelId="{379BD565-B44F-44AA-B00B-DAC433D62C57}" type="presParOf" srcId="{711E0F3A-C25B-4D4E-954E-1ADC72BB4BEF}" destId="{D54F4BC8-3A27-4F28-B522-9BC2320D97ED}" srcOrd="3" destOrd="0" presId="urn:microsoft.com/office/officeart/2008/layout/HorizontalMultiLevelHierarchy"/>
    <dgm:cxn modelId="{DF083346-7CD0-4F8C-AB97-4652A0949E99}" type="presParOf" srcId="{D54F4BC8-3A27-4F28-B522-9BC2320D97ED}" destId="{3548645F-7D2A-4BA8-931F-0933D5BAE7B4}" srcOrd="0" destOrd="0" presId="urn:microsoft.com/office/officeart/2008/layout/HorizontalMultiLevelHierarchy"/>
    <dgm:cxn modelId="{BE04DF3A-AAD0-4323-93D1-46FD217A2A09}" type="presParOf" srcId="{D54F4BC8-3A27-4F28-B522-9BC2320D97ED}" destId="{F4EC3806-94D7-4ECC-B7CD-B94EE083552D}" srcOrd="1" destOrd="0" presId="urn:microsoft.com/office/officeart/2008/layout/HorizontalMultiLevelHierarchy"/>
    <dgm:cxn modelId="{C06D83D4-2146-4550-8151-7F09C1F7C1E7}" type="presParOf" srcId="{F4EC3806-94D7-4ECC-B7CD-B94EE083552D}" destId="{AB659A37-B074-434A-94A0-6F2CBE148813}" srcOrd="0" destOrd="0" presId="urn:microsoft.com/office/officeart/2008/layout/HorizontalMultiLevelHierarchy"/>
    <dgm:cxn modelId="{1464568A-F297-43DC-97A8-5E175DA43C6A}" type="presParOf" srcId="{AB659A37-B074-434A-94A0-6F2CBE148813}" destId="{E9138453-FCB8-483B-A86E-BF5294858F2E}" srcOrd="0" destOrd="0" presId="urn:microsoft.com/office/officeart/2008/layout/HorizontalMultiLevelHierarchy"/>
    <dgm:cxn modelId="{84DE514D-3342-47DE-AEB4-36E9BA4D8154}" type="presParOf" srcId="{F4EC3806-94D7-4ECC-B7CD-B94EE083552D}" destId="{DED15D7D-21CD-445E-AD60-3BFA4C6CD9F2}" srcOrd="1" destOrd="0" presId="urn:microsoft.com/office/officeart/2008/layout/HorizontalMultiLevelHierarchy"/>
    <dgm:cxn modelId="{0231C38E-355B-4D2F-A5D4-BDDA7550CF79}" type="presParOf" srcId="{DED15D7D-21CD-445E-AD60-3BFA4C6CD9F2}" destId="{7BD6429B-DC71-4B19-9956-FC9F0F8FA26C}" srcOrd="0" destOrd="0" presId="urn:microsoft.com/office/officeart/2008/layout/HorizontalMultiLevelHierarchy"/>
    <dgm:cxn modelId="{9B1A11D8-15D4-4E2B-9D95-B180B5569413}" type="presParOf" srcId="{DED15D7D-21CD-445E-AD60-3BFA4C6CD9F2}" destId="{76B54464-D987-487B-A902-ACAD688AAE3E}" srcOrd="1" destOrd="0" presId="urn:microsoft.com/office/officeart/2008/layout/HorizontalMultiLevelHierarchy"/>
    <dgm:cxn modelId="{BDAE23B3-C3C1-405F-953E-1ED07290D60D}" type="presParOf" srcId="{76B54464-D987-487B-A902-ACAD688AAE3E}" destId="{2933955B-B66A-4469-9A69-586E3B4D099C}" srcOrd="0" destOrd="0" presId="urn:microsoft.com/office/officeart/2008/layout/HorizontalMultiLevelHierarchy"/>
    <dgm:cxn modelId="{1B64A73B-23BA-4E0B-9745-A777CBB830E4}" type="presParOf" srcId="{2933955B-B66A-4469-9A69-586E3B4D099C}" destId="{5350944F-12B4-411B-9DD8-9CE7CC7010D7}" srcOrd="0" destOrd="0" presId="urn:microsoft.com/office/officeart/2008/layout/HorizontalMultiLevelHierarchy"/>
    <dgm:cxn modelId="{E36BD8EA-C2C4-44DB-B273-DE2A1DB29AB8}" type="presParOf" srcId="{76B54464-D987-487B-A902-ACAD688AAE3E}" destId="{5157A09D-3D68-4AEB-B4F7-095ECA15C9E3}" srcOrd="1" destOrd="0" presId="urn:microsoft.com/office/officeart/2008/layout/HorizontalMultiLevelHierarchy"/>
    <dgm:cxn modelId="{EDD3D0E3-EBDE-40D4-8B08-7606F1198F7B}" type="presParOf" srcId="{5157A09D-3D68-4AEB-B4F7-095ECA15C9E3}" destId="{48020062-02D8-42CD-82A1-F899E06E7886}" srcOrd="0" destOrd="0" presId="urn:microsoft.com/office/officeart/2008/layout/HorizontalMultiLevelHierarchy"/>
    <dgm:cxn modelId="{5C910D4C-CF39-4DE9-A943-3FA766956D7E}" type="presParOf" srcId="{5157A09D-3D68-4AEB-B4F7-095ECA15C9E3}" destId="{B378F6DB-0883-4E86-868B-E320F902E43E}" srcOrd="1" destOrd="0" presId="urn:microsoft.com/office/officeart/2008/layout/HorizontalMultiLevelHierarchy"/>
    <dgm:cxn modelId="{7FA0681A-7BB1-4286-982B-BACFA8616168}" type="presParOf" srcId="{76B54464-D987-487B-A902-ACAD688AAE3E}" destId="{78310738-7D82-4E49-94FF-2AD48FCDBC5A}" srcOrd="2" destOrd="0" presId="urn:microsoft.com/office/officeart/2008/layout/HorizontalMultiLevelHierarchy"/>
    <dgm:cxn modelId="{C92C52CC-E1B7-4627-9221-1558AB401B60}" type="presParOf" srcId="{78310738-7D82-4E49-94FF-2AD48FCDBC5A}" destId="{A9BC63F2-F580-4277-9E00-DA50D80FBA8A}" srcOrd="0" destOrd="0" presId="urn:microsoft.com/office/officeart/2008/layout/HorizontalMultiLevelHierarchy"/>
    <dgm:cxn modelId="{84CFDA17-D35E-4B8D-B508-84C2C433720A}" type="presParOf" srcId="{76B54464-D987-487B-A902-ACAD688AAE3E}" destId="{B4437179-97AE-4BE9-B76F-3ADBB919776E}" srcOrd="3" destOrd="0" presId="urn:microsoft.com/office/officeart/2008/layout/HorizontalMultiLevelHierarchy"/>
    <dgm:cxn modelId="{65E98858-BEF4-4F32-9028-B5BCB4E4DE68}" type="presParOf" srcId="{B4437179-97AE-4BE9-B76F-3ADBB919776E}" destId="{0A6D1DD2-52B8-4FBF-8C79-DEADAE4EE61A}" srcOrd="0" destOrd="0" presId="urn:microsoft.com/office/officeart/2008/layout/HorizontalMultiLevelHierarchy"/>
    <dgm:cxn modelId="{935B5BEC-20DE-4A05-ABCB-3725BE004B13}" type="presParOf" srcId="{B4437179-97AE-4BE9-B76F-3ADBB919776E}" destId="{88DBED6D-3728-4978-A22A-58E4C5E725C8}" srcOrd="1" destOrd="0" presId="urn:microsoft.com/office/officeart/2008/layout/HorizontalMultiLevelHierarchy"/>
    <dgm:cxn modelId="{14B30DA3-2DF2-4B62-9760-E7E5F91D441F}" type="presParOf" srcId="{F4EC3806-94D7-4ECC-B7CD-B94EE083552D}" destId="{58AB955C-9060-4086-BFAA-002738F1EC7D}" srcOrd="2" destOrd="0" presId="urn:microsoft.com/office/officeart/2008/layout/HorizontalMultiLevelHierarchy"/>
    <dgm:cxn modelId="{809934A1-668C-4EB9-A91B-043B604F21A5}" type="presParOf" srcId="{58AB955C-9060-4086-BFAA-002738F1EC7D}" destId="{4954B533-C2E8-4AD6-ADD2-7EEBE9DA95C8}" srcOrd="0" destOrd="0" presId="urn:microsoft.com/office/officeart/2008/layout/HorizontalMultiLevelHierarchy"/>
    <dgm:cxn modelId="{E84324DC-30B9-4948-A26C-13761676889B}" type="presParOf" srcId="{F4EC3806-94D7-4ECC-B7CD-B94EE083552D}" destId="{79429ED2-DB9E-4F59-AADC-827B521B47D2}" srcOrd="3" destOrd="0" presId="urn:microsoft.com/office/officeart/2008/layout/HorizontalMultiLevelHierarchy"/>
    <dgm:cxn modelId="{6E2E826B-D4F0-4908-8D3A-0C3A384B081E}" type="presParOf" srcId="{79429ED2-DB9E-4F59-AADC-827B521B47D2}" destId="{347AF34E-B169-4823-925F-2073592E3167}" srcOrd="0" destOrd="0" presId="urn:microsoft.com/office/officeart/2008/layout/HorizontalMultiLevelHierarchy"/>
    <dgm:cxn modelId="{A9CEBD93-27D3-4F28-83D6-AED8CB18A5CC}" type="presParOf" srcId="{79429ED2-DB9E-4F59-AADC-827B521B47D2}" destId="{6A556FC6-AB9D-4581-89CF-180D554BB8E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F3C3B-D15E-4F19-BEA5-ED0A40F476CC}">
      <dsp:nvSpPr>
        <dsp:cNvPr id="0" name=""/>
        <dsp:cNvSpPr/>
      </dsp:nvSpPr>
      <dsp:spPr>
        <a:xfrm>
          <a:off x="0" y="439"/>
          <a:ext cx="9688877" cy="102832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8C8C6-97B2-4E2B-B28D-9706E6723550}">
      <dsp:nvSpPr>
        <dsp:cNvPr id="0" name=""/>
        <dsp:cNvSpPr/>
      </dsp:nvSpPr>
      <dsp:spPr>
        <a:xfrm>
          <a:off x="311066" y="231811"/>
          <a:ext cx="565576" cy="565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A4F36-51A4-4FE7-B838-0BFFE32B90A9}">
      <dsp:nvSpPr>
        <dsp:cNvPr id="0" name=""/>
        <dsp:cNvSpPr/>
      </dsp:nvSpPr>
      <dsp:spPr>
        <a:xfrm>
          <a:off x="1187709" y="439"/>
          <a:ext cx="8501167" cy="102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31" tIns="108831" rIns="108831" bIns="1088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Assess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les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models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 drones/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of cameras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sur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for different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systems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of grassland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livestock farming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(beef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cattle,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&amp;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meat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sheep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)</a:t>
          </a:r>
        </a:p>
      </dsp:txBody>
      <dsp:txXfrm>
        <a:off x="1187709" y="439"/>
        <a:ext cx="8501167" cy="1028320"/>
      </dsp:txXfrm>
    </dsp:sp>
    <dsp:sp modelId="{4E72854F-612D-4CFC-A3BC-353CA718D816}">
      <dsp:nvSpPr>
        <dsp:cNvPr id="0" name=""/>
        <dsp:cNvSpPr/>
      </dsp:nvSpPr>
      <dsp:spPr>
        <a:xfrm>
          <a:off x="0" y="1285839"/>
          <a:ext cx="9688877" cy="102832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32658A-7BC1-4BFC-BB6B-E4118463C4FB}">
      <dsp:nvSpPr>
        <dsp:cNvPr id="0" name=""/>
        <dsp:cNvSpPr/>
      </dsp:nvSpPr>
      <dsp:spPr>
        <a:xfrm>
          <a:off x="311066" y="1517211"/>
          <a:ext cx="565576" cy="5655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9653B-4C57-4B70-AD1E-1742E6D9C7C6}">
      <dsp:nvSpPr>
        <dsp:cNvPr id="0" name=""/>
        <dsp:cNvSpPr/>
      </dsp:nvSpPr>
      <dsp:spPr>
        <a:xfrm>
          <a:off x="1187709" y="1285839"/>
          <a:ext cx="8501167" cy="102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31" tIns="108831" rIns="108831" bIns="1088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Create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un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an inventory of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different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uses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 drones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according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to the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des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systems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to provide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un guide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suitable advice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1187709" y="1285839"/>
        <a:ext cx="8501167" cy="1028320"/>
      </dsp:txXfrm>
    </dsp:sp>
    <dsp:sp modelId="{33A0BC89-3EAC-4711-999A-FBB44AA48B2D}">
      <dsp:nvSpPr>
        <dsp:cNvPr id="0" name=""/>
        <dsp:cNvSpPr/>
      </dsp:nvSpPr>
      <dsp:spPr>
        <a:xfrm>
          <a:off x="0" y="2571240"/>
          <a:ext cx="9688877" cy="102832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83E45-58DB-4138-B146-DF798AB1F09F}">
      <dsp:nvSpPr>
        <dsp:cNvPr id="0" name=""/>
        <dsp:cNvSpPr/>
      </dsp:nvSpPr>
      <dsp:spPr>
        <a:xfrm>
          <a:off x="311066" y="2802612"/>
          <a:ext cx="565576" cy="56557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2C73-A354-496A-B367-539F81A72F19}">
      <dsp:nvSpPr>
        <dsp:cNvPr id="0" name=""/>
        <dsp:cNvSpPr/>
      </dsp:nvSpPr>
      <dsp:spPr>
        <a:xfrm>
          <a:off x="1187709" y="2571240"/>
          <a:ext cx="8501167" cy="102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31" tIns="108831" rIns="108831" bIns="108831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Measure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the impact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of use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des drones sur le travail &amp;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Assess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the impact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economic</a:t>
          </a:r>
          <a:r>
            <a:rPr lang="en-US" sz="2000" kern="1200">
              <a:latin typeface="Calibri" panose="020F0502020204030204" pitchFamily="34" charset="0"/>
              <a:cs typeface="Calibri" panose="020F0502020204030204" pitchFamily="34" charset="0"/>
            </a:rPr>
            <a:t> et </a:t>
          </a:r>
          <a:r>
            <a:rPr lang="en-US" sz="2000" kern="1200" err="1">
              <a:latin typeface="Calibri" panose="020F0502020204030204" pitchFamily="34" charset="0"/>
              <a:cs typeface="Calibri" panose="020F0502020204030204" pitchFamily="34" charset="0"/>
            </a:rPr>
            <a:t>and environmental</a:t>
          </a:r>
          <a:endParaRPr lang="en-US" sz="20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87709" y="2571240"/>
        <a:ext cx="8501167" cy="1028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B955C-9060-4086-BFAA-002738F1EC7D}">
      <dsp:nvSpPr>
        <dsp:cNvPr id="0" name=""/>
        <dsp:cNvSpPr/>
      </dsp:nvSpPr>
      <dsp:spPr>
        <a:xfrm>
          <a:off x="3283074" y="3214774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76" y="0"/>
              </a:lnTo>
              <a:lnTo>
                <a:pt x="217876" y="415161"/>
              </a:lnTo>
              <a:lnTo>
                <a:pt x="435753" y="41516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485904" y="3407308"/>
        <a:ext cx="30093" cy="30093"/>
      </dsp:txXfrm>
    </dsp:sp>
    <dsp:sp modelId="{78310738-7D82-4E49-94FF-2AD48FCDBC5A}">
      <dsp:nvSpPr>
        <dsp:cNvPr id="0" name=""/>
        <dsp:cNvSpPr/>
      </dsp:nvSpPr>
      <dsp:spPr>
        <a:xfrm>
          <a:off x="5897596" y="2799612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76" y="0"/>
              </a:lnTo>
              <a:lnTo>
                <a:pt x="217876" y="415161"/>
              </a:lnTo>
              <a:lnTo>
                <a:pt x="435753" y="415161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100426" y="2992146"/>
        <a:ext cx="30093" cy="30093"/>
      </dsp:txXfrm>
    </dsp:sp>
    <dsp:sp modelId="{2933955B-B66A-4469-9A69-586E3B4D099C}">
      <dsp:nvSpPr>
        <dsp:cNvPr id="0" name=""/>
        <dsp:cNvSpPr/>
      </dsp:nvSpPr>
      <dsp:spPr>
        <a:xfrm>
          <a:off x="5897596" y="2384450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415161"/>
              </a:moveTo>
              <a:lnTo>
                <a:pt x="217876" y="415161"/>
              </a:lnTo>
              <a:lnTo>
                <a:pt x="217876" y="0"/>
              </a:lnTo>
              <a:lnTo>
                <a:pt x="435753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100426" y="2576985"/>
        <a:ext cx="30093" cy="30093"/>
      </dsp:txXfrm>
    </dsp:sp>
    <dsp:sp modelId="{AB659A37-B074-434A-94A0-6F2CBE148813}">
      <dsp:nvSpPr>
        <dsp:cNvPr id="0" name=""/>
        <dsp:cNvSpPr/>
      </dsp:nvSpPr>
      <dsp:spPr>
        <a:xfrm>
          <a:off x="3283074" y="2799612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415161"/>
              </a:moveTo>
              <a:lnTo>
                <a:pt x="217876" y="415161"/>
              </a:lnTo>
              <a:lnTo>
                <a:pt x="217876" y="0"/>
              </a:lnTo>
              <a:lnTo>
                <a:pt x="435753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485904" y="2992146"/>
        <a:ext cx="30093" cy="30093"/>
      </dsp:txXfrm>
    </dsp:sp>
    <dsp:sp modelId="{0A2851A1-6A59-427C-BE58-D88F7BB6777D}">
      <dsp:nvSpPr>
        <dsp:cNvPr id="0" name=""/>
        <dsp:cNvSpPr/>
      </dsp:nvSpPr>
      <dsp:spPr>
        <a:xfrm>
          <a:off x="668552" y="2799612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76" y="0"/>
              </a:lnTo>
              <a:lnTo>
                <a:pt x="217876" y="415161"/>
              </a:lnTo>
              <a:lnTo>
                <a:pt x="435753" y="41516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71382" y="2992146"/>
        <a:ext cx="30093" cy="30093"/>
      </dsp:txXfrm>
    </dsp:sp>
    <dsp:sp modelId="{5CE82758-D2E3-4A9D-8E7A-8AD181688BE9}">
      <dsp:nvSpPr>
        <dsp:cNvPr id="0" name=""/>
        <dsp:cNvSpPr/>
      </dsp:nvSpPr>
      <dsp:spPr>
        <a:xfrm>
          <a:off x="668552" y="2384450"/>
          <a:ext cx="435753" cy="415161"/>
        </a:xfrm>
        <a:custGeom>
          <a:avLst/>
          <a:gdLst/>
          <a:ahLst/>
          <a:cxnLst/>
          <a:rect l="0" t="0" r="0" b="0"/>
          <a:pathLst>
            <a:path>
              <a:moveTo>
                <a:pt x="0" y="415161"/>
              </a:moveTo>
              <a:lnTo>
                <a:pt x="217876" y="415161"/>
              </a:lnTo>
              <a:lnTo>
                <a:pt x="217876" y="0"/>
              </a:lnTo>
              <a:lnTo>
                <a:pt x="435753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71382" y="2576985"/>
        <a:ext cx="30093" cy="30093"/>
      </dsp:txXfrm>
    </dsp:sp>
    <dsp:sp modelId="{3C7A1528-525B-458B-B168-6D86B0A5073A}">
      <dsp:nvSpPr>
        <dsp:cNvPr id="0" name=""/>
        <dsp:cNvSpPr/>
      </dsp:nvSpPr>
      <dsp:spPr>
        <a:xfrm rot="16200000">
          <a:off x="-1411626" y="2467483"/>
          <a:ext cx="349609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Routine use of the drone</a:t>
          </a:r>
        </a:p>
      </dsp:txBody>
      <dsp:txXfrm>
        <a:off x="-1411626" y="2467483"/>
        <a:ext cx="3496098" cy="664258"/>
      </dsp:txXfrm>
    </dsp:sp>
    <dsp:sp modelId="{23539403-4272-4172-89AD-B12A19D4DAB9}">
      <dsp:nvSpPr>
        <dsp:cNvPr id="0" name=""/>
        <dsp:cNvSpPr/>
      </dsp:nvSpPr>
      <dsp:spPr>
        <a:xfrm>
          <a:off x="1104305" y="2052321"/>
          <a:ext cx="217876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Human intervention needed</a:t>
          </a:r>
        </a:p>
      </dsp:txBody>
      <dsp:txXfrm>
        <a:off x="1104305" y="2052321"/>
        <a:ext cx="2178768" cy="664258"/>
      </dsp:txXfrm>
    </dsp:sp>
    <dsp:sp modelId="{3548645F-7D2A-4BA8-931F-0933D5BAE7B4}">
      <dsp:nvSpPr>
        <dsp:cNvPr id="0" name=""/>
        <dsp:cNvSpPr/>
      </dsp:nvSpPr>
      <dsp:spPr>
        <a:xfrm>
          <a:off x="1104305" y="2882644"/>
          <a:ext cx="2178768" cy="6642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No human intervention needed</a:t>
          </a:r>
        </a:p>
      </dsp:txBody>
      <dsp:txXfrm>
        <a:off x="1104305" y="2882644"/>
        <a:ext cx="2178768" cy="664258"/>
      </dsp:txXfrm>
    </dsp:sp>
    <dsp:sp modelId="{7BD6429B-DC71-4B19-9956-FC9F0F8FA26C}">
      <dsp:nvSpPr>
        <dsp:cNvPr id="0" name=""/>
        <dsp:cNvSpPr/>
      </dsp:nvSpPr>
      <dsp:spPr>
        <a:xfrm>
          <a:off x="3718827" y="2467483"/>
          <a:ext cx="2178768" cy="6642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Plots grouped/accessible</a:t>
          </a:r>
        </a:p>
      </dsp:txBody>
      <dsp:txXfrm>
        <a:off x="3718827" y="2467483"/>
        <a:ext cx="2178768" cy="664258"/>
      </dsp:txXfrm>
    </dsp:sp>
    <dsp:sp modelId="{48020062-02D8-42CD-82A1-F899E06E7886}">
      <dsp:nvSpPr>
        <dsp:cNvPr id="0" name=""/>
        <dsp:cNvSpPr/>
      </dsp:nvSpPr>
      <dsp:spPr>
        <a:xfrm>
          <a:off x="6333350" y="2052321"/>
          <a:ext cx="2178768" cy="66425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Many groups to visit</a:t>
          </a:r>
        </a:p>
      </dsp:txBody>
      <dsp:txXfrm>
        <a:off x="6333350" y="2052321"/>
        <a:ext cx="2178768" cy="664258"/>
      </dsp:txXfrm>
    </dsp:sp>
    <dsp:sp modelId="{0A6D1DD2-52B8-4FBF-8C79-DEADAE4EE61A}">
      <dsp:nvSpPr>
        <dsp:cNvPr id="0" name=""/>
        <dsp:cNvSpPr/>
      </dsp:nvSpPr>
      <dsp:spPr>
        <a:xfrm>
          <a:off x="6333350" y="2882644"/>
          <a:ext cx="217876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Few groups</a:t>
          </a:r>
        </a:p>
      </dsp:txBody>
      <dsp:txXfrm>
        <a:off x="6333350" y="2882644"/>
        <a:ext cx="2178768" cy="664258"/>
      </dsp:txXfrm>
    </dsp:sp>
    <dsp:sp modelId="{347AF34E-B169-4823-925F-2073592E3167}">
      <dsp:nvSpPr>
        <dsp:cNvPr id="0" name=""/>
        <dsp:cNvSpPr/>
      </dsp:nvSpPr>
      <dsp:spPr>
        <a:xfrm>
          <a:off x="3718827" y="3297806"/>
          <a:ext cx="2178768" cy="6642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>
              <a:latin typeface="Calibri" panose="020F0502020204030204" pitchFamily="34" charset="0"/>
              <a:cs typeface="Calibri" panose="020F0502020204030204" pitchFamily="34" charset="0"/>
            </a:rPr>
            <a:t>Plots not grouped/hard to access</a:t>
          </a:r>
        </a:p>
      </dsp:txBody>
      <dsp:txXfrm>
        <a:off x="3718827" y="3297806"/>
        <a:ext cx="2178768" cy="664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4.742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3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4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5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6 24575,'0'-5'0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7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8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99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6.457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35.49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37.801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38.832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6 24575,'0'-5'0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1.249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2:43.035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9T13:09:02.644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0T10:38:26.58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93FC0F8-F257-F5DF-1DED-C78B4CC3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8D09615-AB9B-B355-296D-DB2FBCCA23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6537BE86-9046-5712-78C7-8219862842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0377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91E8E8AE-2CA1-6FA4-24CA-AA5189CE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9C58894-4CAC-186E-F53D-04521D6A4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191BCA47-A60A-4411-E962-86766D38F0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6419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5D57730-22C9-AC89-A18C-DB526BAE0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11A9F21-0E9A-43F8-11CE-B3C6AB0854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3191E75-1512-6C00-878F-24033F1BF4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9089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86E4302-1B48-60BC-2906-6963105AB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B9CB37E8-5CFB-5C5E-070F-7DA757FF62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5DE8C6E-9F84-6E31-56AF-14FB4F34C4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2510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01ADC73-B37B-91EB-46E8-FC11B3F37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7D64DF52-9BFE-65EF-1091-E87A62779A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27ED8FB-3CE3-AFB8-67DB-DED6213B29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485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8EC0329-0EF5-4789-B3BC-FDDBB89E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8F17160C-F286-C1D3-312B-3DC65907DB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274B17F-8227-58DD-D08E-70E6627A26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5965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DB35836-CF70-B813-67C5-05545D14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329C80EB-2C84-8425-91A7-6FF7BD1883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9BE36F7-E5E3-1B33-C659-DB37A6421C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4285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A1E26EA-3B00-1C41-9223-6E0A74876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5E4D323-1A00-B40A-75EA-B2AA7EA5C1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dirty="0"/>
              <a:t>Objectif &amp; méthode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dirty="0"/>
              <a:t>Données quanti : temps de travail enregistré &amp; Données </a:t>
            </a:r>
            <a:r>
              <a:rPr lang="fr-FR" dirty="0" err="1"/>
              <a:t>quali</a:t>
            </a:r>
            <a:r>
              <a:rPr lang="fr-FR" dirty="0"/>
              <a:t> : interviews sur le ressentis de l’utilisateur de drone : attractivité, charge mentale, compétences…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1C725C4-D92D-728B-7014-D5590619E3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2064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0480F0AB-637E-7950-82FB-63FB6B703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3CF73D3B-93C3-3AB1-8848-5EB465AE05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4F17962-241B-5466-C379-AF47DE4717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076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6B083996-ECAF-F8AD-6387-30419583A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346B278-9CB2-E798-64F6-C4071F18C0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F1A2859-1875-3B42-47B5-15D0A7946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820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8BC56B1A-918A-A14B-4C50-65BEFE354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CE7E836B-F954-6C34-9A2D-03D71E212C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A965A70-2EA8-BE16-6D61-6CA44614F2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3512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27815595-0BA3-F6EA-CA47-820B95DAA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5E955E32-6E7D-B180-D788-7D03C60A3F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3E0DC48E-EF93-6E78-90C2-D6437C8B1F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3745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43ECBD6C-9C9E-E0FA-E6BC-3EEDBB39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EC8849CD-B4A2-F389-2263-630052FC88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6C098D5-0BE1-6BA4-09E5-FD3FD199A8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6026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C3FCE93E-58E3-6DA6-79D7-C7EFCE103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D671C7BE-9139-BBE5-0D56-1D20B221A5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F849AD7-0554-A213-3C6F-1B32E1847B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6497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F8707631-6862-EAC7-FA39-47AA1F229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CFA5DEC-4FE5-AE66-E861-161C55EA9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2A11567-CF49-C352-E1CE-E03BBE1761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21535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E6E72F07-51E6-C0D3-CA3C-7B17728FB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1107158-70A1-0AF4-582F-E3ED23FED2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31D273AF-5E28-9091-B353-2E0EF4F6A4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9958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461BBEC5-419C-316F-BB2F-9893CFBF2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3C6B0140-5852-CB32-BB28-52BAC22259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E73E2F30-BB7D-72A4-2412-C457BE4DC4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680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BF997BFA-DDE7-DF32-C6CF-729148671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98DD8ADD-87CE-0511-7961-B33A09261F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5F7E2171-8554-46FD-9FFB-C31C27960C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1271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37D6E079-9D1E-1A61-F2BC-61A689F11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1A55DF8D-4C21-CD67-65EC-84FFD5B97B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282A9AC7-0C5F-226A-20AD-A034994B5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A773AA28-EF2B-92A5-2CB7-1AD6AF7246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679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CC9A1A9-9212-8C56-4C53-0BF78C512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BBD90D9E-717C-67B5-4EE1-0CEFA8A8DC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1AE28B81-07DD-EBAE-972B-C22BB1A0EE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9643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71134A15-5029-CBC6-E139-002AEB9A3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7A25A7DF-BE0B-110F-4D07-B86AB1F4F1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362FF674-C1A1-C1F2-2EFE-E50784B449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6992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E908FEE-9008-BB51-D6CC-682387C74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1F1EB1CC-A2FE-8369-BA0D-AA91156FAB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7D5E39A-5655-BDDD-272F-C09D9E342A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3939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3;p1">
            <a:extLst>
              <a:ext uri="{FF2B5EF4-FFF2-40B4-BE49-F238E27FC236}">
                <a16:creationId xmlns:a16="http://schemas.microsoft.com/office/drawing/2014/main" id="{468EE874-C8B8-FB5A-E9F7-818D5B1B1120}"/>
              </a:ext>
            </a:extLst>
          </p:cNvPr>
          <p:cNvSpPr/>
          <p:nvPr userDrawn="1"/>
        </p:nvSpPr>
        <p:spPr>
          <a:xfrm>
            <a:off x="-4965" y="2128766"/>
            <a:ext cx="1219199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Innovations and Capacity building in Agricultural Environmental and Rural UAV Services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" name="Google Shape;18;p10">
            <a:extLst>
              <a:ext uri="{FF2B5EF4-FFF2-40B4-BE49-F238E27FC236}">
                <a16:creationId xmlns:a16="http://schemas.microsoft.com/office/drawing/2014/main" id="{C3A84C94-D2B1-65E3-210E-287B88AC200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Google Shape;20;p11">
            <a:extLst>
              <a:ext uri="{FF2B5EF4-FFF2-40B4-BE49-F238E27FC236}">
                <a16:creationId xmlns:a16="http://schemas.microsoft.com/office/drawing/2014/main" id="{7573F0CD-37AD-D05F-1BFE-201F0B88E70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2817942"/>
            <a:ext cx="9144000" cy="79195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800" b="1">
                <a:solidFill>
                  <a:srgbClr val="2F455C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Google Shape;21;p11">
            <a:extLst>
              <a:ext uri="{FF2B5EF4-FFF2-40B4-BE49-F238E27FC236}">
                <a16:creationId xmlns:a16="http://schemas.microsoft.com/office/drawing/2014/main" id="{356CC477-2545-7249-9DF1-9C8A94B49C8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75675"/>
            <a:ext cx="9144000" cy="79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rgbClr val="21D0B2"/>
                </a:solidFill>
                <a:latin typeface="+mj-l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" name="Google Shape;28;p12">
            <a:extLst>
              <a:ext uri="{FF2B5EF4-FFF2-40B4-BE49-F238E27FC236}">
                <a16:creationId xmlns:a16="http://schemas.microsoft.com/office/drawing/2014/main" id="{6DE60B1D-E5F9-3B2E-9EC2-33B598065847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4052304" y="6226414"/>
            <a:ext cx="230135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13" name="Google Shape;29;p12">
            <a:extLst>
              <a:ext uri="{FF2B5EF4-FFF2-40B4-BE49-F238E27FC236}">
                <a16:creationId xmlns:a16="http://schemas.microsoft.com/office/drawing/2014/main" id="{335B8325-D42A-B2D5-D055-F970A395E6C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DB7732-83CC-44DC-3354-81133FE525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173" y="954816"/>
            <a:ext cx="3251406" cy="12680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3CDAD1-AE53-F641-A3E3-A3CB4B81692C}"/>
              </a:ext>
            </a:extLst>
          </p:cNvPr>
          <p:cNvSpPr txBox="1"/>
          <p:nvPr userDrawn="1"/>
        </p:nvSpPr>
        <p:spPr>
          <a:xfrm>
            <a:off x="364553" y="6226414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9252B94C-4DBA-79B7-C8D5-35B876D2C0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0988" y="588429"/>
            <a:ext cx="5446284" cy="13284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4528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" name="Picture 2" descr="Icon  Description automatically generated with low confidence">
            <a:extLst>
              <a:ext uri="{FF2B5EF4-FFF2-40B4-BE49-F238E27FC236}">
                <a16:creationId xmlns:a16="http://schemas.microsoft.com/office/drawing/2014/main" id="{B4905B2C-D3B9-8881-63E5-C17E2EB2B5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545" y="538157"/>
            <a:ext cx="3504379" cy="855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7FDE56-0AE4-D687-9867-54EC407DDDD4}"/>
              </a:ext>
            </a:extLst>
          </p:cNvPr>
          <p:cNvSpPr txBox="1"/>
          <p:nvPr userDrawn="1"/>
        </p:nvSpPr>
        <p:spPr>
          <a:xfrm>
            <a:off x="9064512" y="1225803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sp>
        <p:nvSpPr>
          <p:cNvPr id="5" name="Google Shape;18;p10">
            <a:extLst>
              <a:ext uri="{FF2B5EF4-FFF2-40B4-BE49-F238E27FC236}">
                <a16:creationId xmlns:a16="http://schemas.microsoft.com/office/drawing/2014/main" id="{2F4B846C-1C60-CE74-D425-5155429D905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n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320F8F5-C025-45BE-91E0-E7690D2622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Google Shape;28;p12">
            <a:extLst>
              <a:ext uri="{FF2B5EF4-FFF2-40B4-BE49-F238E27FC236}">
                <a16:creationId xmlns:a16="http://schemas.microsoft.com/office/drawing/2014/main" id="{E4976C32-799E-4B2F-057E-F0B52A494A58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7" name="Google Shape;29;p12">
            <a:extLst>
              <a:ext uri="{FF2B5EF4-FFF2-40B4-BE49-F238E27FC236}">
                <a16:creationId xmlns:a16="http://schemas.microsoft.com/office/drawing/2014/main" id="{F5D8327A-85CD-DCEE-E8AB-75F0812F8BF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n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+mj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+mj-l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+mj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8;p10">
            <a:extLst>
              <a:ext uri="{FF2B5EF4-FFF2-40B4-BE49-F238E27FC236}">
                <a16:creationId xmlns:a16="http://schemas.microsoft.com/office/drawing/2014/main" id="{763B6B0A-8AD8-C3B4-EB94-7EFF40906E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320F8F5-C025-45BE-91E0-E7690D2622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Google Shape;28;p12">
            <a:extLst>
              <a:ext uri="{FF2B5EF4-FFF2-40B4-BE49-F238E27FC236}">
                <a16:creationId xmlns:a16="http://schemas.microsoft.com/office/drawing/2014/main" id="{AF2D56F1-1263-40A0-1919-69DBDA246F0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4" name="Google Shape;29;p12">
            <a:extLst>
              <a:ext uri="{FF2B5EF4-FFF2-40B4-BE49-F238E27FC236}">
                <a16:creationId xmlns:a16="http://schemas.microsoft.com/office/drawing/2014/main" id="{942EDED9-E024-1FF9-71A4-24781E33014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pic>
        <p:nvPicPr>
          <p:cNvPr id="6" name="Picture 5" descr="Icon  Description automatically generated with low confidence">
            <a:extLst>
              <a:ext uri="{FF2B5EF4-FFF2-40B4-BE49-F238E27FC236}">
                <a16:creationId xmlns:a16="http://schemas.microsoft.com/office/drawing/2014/main" id="{CD8AB853-44CC-6121-19A8-48B732B5A6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729354" y="1212360"/>
            <a:ext cx="2241752" cy="5472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A7D32C-FC2E-8D9B-B862-00D45A155267}"/>
              </a:ext>
            </a:extLst>
          </p:cNvPr>
          <p:cNvSpPr txBox="1"/>
          <p:nvPr userDrawn="1"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pic>
        <p:nvPicPr>
          <p:cNvPr id="8" name="Picture 7" descr="Icon  Description automatically generated with low confidence">
            <a:extLst>
              <a:ext uri="{FF2B5EF4-FFF2-40B4-BE49-F238E27FC236}">
                <a16:creationId xmlns:a16="http://schemas.microsoft.com/office/drawing/2014/main" id="{CE894525-FFCC-5B3C-DBC6-46F6EEE762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63" y="6180324"/>
            <a:ext cx="1873198" cy="45730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10">
            <a:extLst>
              <a:ext uri="{FF2B5EF4-FFF2-40B4-BE49-F238E27FC236}">
                <a16:creationId xmlns:a16="http://schemas.microsoft.com/office/drawing/2014/main" id="{763B6B0A-8AD8-C3B4-EB94-7EFF40906E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B320F8F5-C025-45BE-91E0-E7690D2622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Google Shape;28;p12">
            <a:extLst>
              <a:ext uri="{FF2B5EF4-FFF2-40B4-BE49-F238E27FC236}">
                <a16:creationId xmlns:a16="http://schemas.microsoft.com/office/drawing/2014/main" id="{AF2D56F1-1263-40A0-1919-69DBDA246F0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sp>
        <p:nvSpPr>
          <p:cNvPr id="4" name="Google Shape;29;p12">
            <a:extLst>
              <a:ext uri="{FF2B5EF4-FFF2-40B4-BE49-F238E27FC236}">
                <a16:creationId xmlns:a16="http://schemas.microsoft.com/office/drawing/2014/main" id="{942EDED9-E024-1FF9-71A4-24781E33014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71FEC3-C996-756B-91B0-31463CC46C2F}"/>
              </a:ext>
            </a:extLst>
          </p:cNvPr>
          <p:cNvSpPr txBox="1"/>
          <p:nvPr userDrawn="1"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  <p:pic>
        <p:nvPicPr>
          <p:cNvPr id="8" name="Picture 7" descr="Icon  Description automatically generated with low confidence">
            <a:extLst>
              <a:ext uri="{FF2B5EF4-FFF2-40B4-BE49-F238E27FC236}">
                <a16:creationId xmlns:a16="http://schemas.microsoft.com/office/drawing/2014/main" id="{F7B4095F-40C1-DD6A-9B6C-0B7BB0C296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63" y="6180324"/>
            <a:ext cx="1873198" cy="45730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13989A-F68D-5DDE-51B8-DD04BADAD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2186549" y="2645057"/>
            <a:ext cx="5284223" cy="599506"/>
          </a:xfrm>
        </p:spPr>
        <p:txBody>
          <a:bodyPr/>
          <a:lstStyle>
            <a:lvl1pPr marL="50800" indent="0">
              <a:buNone/>
              <a:defRPr/>
            </a:lvl1pPr>
          </a:lstStyle>
          <a:p>
            <a:pPr lvl="0"/>
            <a:r>
              <a:rPr lang="en-US"/>
              <a:t>Presentation Title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65442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637083" y="132756"/>
            <a:ext cx="10515600" cy="93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solidFill>
                  <a:srgbClr val="2F455C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18;p10">
            <a:extLst>
              <a:ext uri="{FF2B5EF4-FFF2-40B4-BE49-F238E27FC236}">
                <a16:creationId xmlns:a16="http://schemas.microsoft.com/office/drawing/2014/main" id="{E0CFBD70-6130-A639-77D9-804E200DA93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latin typeface="+mj-lt"/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Google Shape;28;p12">
            <a:extLst>
              <a:ext uri="{FF2B5EF4-FFF2-40B4-BE49-F238E27FC236}">
                <a16:creationId xmlns:a16="http://schemas.microsoft.com/office/drawing/2014/main" id="{23EAE56A-9789-72A9-C844-454E3DAB8833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2784324" y="6226414"/>
            <a:ext cx="356933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+mj-lt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l-GR"/>
              <a:t>Event | 23 October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182D7F-0FD5-9ABE-F06D-DFCA191996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64" y="5216782"/>
            <a:ext cx="2389315" cy="931833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03C99BA-5A1D-87BF-D324-0B3C779987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083" y="1306189"/>
            <a:ext cx="10515600" cy="42517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pic>
        <p:nvPicPr>
          <p:cNvPr id="4" name="Picture 3" descr="Icon  Description automatically generated with low confidence">
            <a:extLst>
              <a:ext uri="{FF2B5EF4-FFF2-40B4-BE49-F238E27FC236}">
                <a16:creationId xmlns:a16="http://schemas.microsoft.com/office/drawing/2014/main" id="{6F1CB1F0-3F8A-5F9E-5A60-0D1F278405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266" y="6180324"/>
            <a:ext cx="1873198" cy="4573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24A431-8C2E-0A99-4B14-BCCF66818554}"/>
              </a:ext>
            </a:extLst>
          </p:cNvPr>
          <p:cNvSpPr txBox="1"/>
          <p:nvPr userDrawn="1"/>
        </p:nvSpPr>
        <p:spPr>
          <a:xfrm>
            <a:off x="9613334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rgbClr val="21D0B2"/>
                </a:solidFill>
              </a:rPr>
              <a:t>www.icaerus.eu</a:t>
            </a:r>
            <a:endParaRPr lang="el-GR">
              <a:solidFill>
                <a:srgbClr val="21D0B2"/>
              </a:solidFill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ffee Brea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D46C-37A6-52E3-13E3-DA7FF68141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18" y="1648773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Coffee break</a:t>
            </a:r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285D2-9541-01E3-9116-9D08CD13C07C}"/>
              </a:ext>
            </a:extLst>
          </p:cNvPr>
          <p:cNvSpPr txBox="1"/>
          <p:nvPr userDrawn="1"/>
        </p:nvSpPr>
        <p:spPr>
          <a:xfrm>
            <a:off x="10288098" y="88370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94270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6479-6E7C-559A-8FBF-64C0042C5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125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AC02A9-61F9-2550-2FDC-ED35DC0BF17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Event | 23 October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9FC226-5BE9-287B-7CA8-4C8BDAA3C61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F0D328-605C-DB31-972B-2749808721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2522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l-GR"/>
              <a:t>Event | 23 October 2022</a:t>
            </a:r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63" r:id="rId4"/>
    <p:sldLayoutId id="2147483655" r:id="rId5"/>
    <p:sldLayoutId id="2147483662" r:id="rId6"/>
    <p:sldLayoutId id="2147483661" r:id="rId7"/>
  </p:sldLayoutIdLst>
  <p:transition spd="slow">
    <p:push dir="u"/>
  </p:transition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28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svg"/><Relationship Id="rId4" Type="http://schemas.openxmlformats.org/officeDocument/2006/relationships/image" Target="../media/image6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6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68.png"/><Relationship Id="rId5" Type="http://schemas.openxmlformats.org/officeDocument/2006/relationships/image" Target="../media/image65.jpeg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dele.fr/detail-article/guide-pratique-les-drones-en-elevage-herbager-opportunites-risques-et-bonnes-pratique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microsoft.com/office/2007/relationships/media" Target="../media/media2.mp4"/><Relationship Id="rId7" Type="http://schemas.openxmlformats.org/officeDocument/2006/relationships/image" Target="../media/image7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80.png"/><Relationship Id="rId4" Type="http://schemas.openxmlformats.org/officeDocument/2006/relationships/video" Target="../media/media2.mp4"/><Relationship Id="rId9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81.jpeg"/><Relationship Id="rId18" Type="http://schemas.openxmlformats.org/officeDocument/2006/relationships/image" Target="../media/image86.svg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12" Type="http://schemas.openxmlformats.org/officeDocument/2006/relationships/customXml" Target="../ink/ink8.xml"/><Relationship Id="rId17" Type="http://schemas.openxmlformats.org/officeDocument/2006/relationships/image" Target="../media/image85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84.sv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11" Type="http://schemas.openxmlformats.org/officeDocument/2006/relationships/customXml" Target="../ink/ink7.xml"/><Relationship Id="rId5" Type="http://schemas.openxmlformats.org/officeDocument/2006/relationships/customXml" Target="../ink/ink2.xml"/><Relationship Id="rId15" Type="http://schemas.openxmlformats.org/officeDocument/2006/relationships/image" Target="../media/image83.svg"/><Relationship Id="rId10" Type="http://schemas.openxmlformats.org/officeDocument/2006/relationships/customXml" Target="../ink/ink6.xml"/><Relationship Id="rId4" Type="http://schemas.openxmlformats.org/officeDocument/2006/relationships/image" Target="../media/image730.png"/><Relationship Id="rId9" Type="http://schemas.openxmlformats.org/officeDocument/2006/relationships/image" Target="../media/image740.png"/><Relationship Id="rId1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7.png"/><Relationship Id="rId7" Type="http://schemas.openxmlformats.org/officeDocument/2006/relationships/image" Target="../media/image90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jpe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81.jpeg"/><Relationship Id="rId3" Type="http://schemas.openxmlformats.org/officeDocument/2006/relationships/customXml" Target="../ink/ink9.xml"/><Relationship Id="rId7" Type="http://schemas.openxmlformats.org/officeDocument/2006/relationships/customXml" Target="../ink/ink12.xml"/><Relationship Id="rId12" Type="http://schemas.openxmlformats.org/officeDocument/2006/relationships/customXml" Target="../ink/ink16.xml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84.sv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11.xml"/><Relationship Id="rId11" Type="http://schemas.openxmlformats.org/officeDocument/2006/relationships/customXml" Target="../ink/ink15.xml"/><Relationship Id="rId5" Type="http://schemas.openxmlformats.org/officeDocument/2006/relationships/customXml" Target="../ink/ink10.xml"/><Relationship Id="rId15" Type="http://schemas.openxmlformats.org/officeDocument/2006/relationships/image" Target="../media/image83.svg"/><Relationship Id="rId10" Type="http://schemas.openxmlformats.org/officeDocument/2006/relationships/customXml" Target="../ink/ink14.xml"/><Relationship Id="rId4" Type="http://schemas.openxmlformats.org/officeDocument/2006/relationships/image" Target="../media/image730.png"/><Relationship Id="rId9" Type="http://schemas.openxmlformats.org/officeDocument/2006/relationships/image" Target="../media/image740.png"/><Relationship Id="rId1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hyperlink" Target="http://dx.doi.org/10.7202/1080620ar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13" Type="http://schemas.openxmlformats.org/officeDocument/2006/relationships/image" Target="../media/image103.jpeg"/><Relationship Id="rId18" Type="http://schemas.openxmlformats.org/officeDocument/2006/relationships/image" Target="../media/image108.jpe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jpeg"/><Relationship Id="rId17" Type="http://schemas.openxmlformats.org/officeDocument/2006/relationships/image" Target="../media/image107.jpe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06.jpe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101.jpeg"/><Relationship Id="rId5" Type="http://schemas.openxmlformats.org/officeDocument/2006/relationships/image" Target="../media/image95.png"/><Relationship Id="rId15" Type="http://schemas.openxmlformats.org/officeDocument/2006/relationships/image" Target="../media/image105.jpeg"/><Relationship Id="rId10" Type="http://schemas.openxmlformats.org/officeDocument/2006/relationships/image" Target="../media/image100.jpeg"/><Relationship Id="rId19" Type="http://schemas.openxmlformats.org/officeDocument/2006/relationships/image" Target="../media/image109.jpeg"/><Relationship Id="rId4" Type="http://schemas.openxmlformats.org/officeDocument/2006/relationships/image" Target="../media/image94.png"/><Relationship Id="rId9" Type="http://schemas.openxmlformats.org/officeDocument/2006/relationships/image" Target="../media/image99.jpeg"/><Relationship Id="rId14" Type="http://schemas.openxmlformats.org/officeDocument/2006/relationships/image" Target="../media/image10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jpeg"/><Relationship Id="rId5" Type="http://schemas.openxmlformats.org/officeDocument/2006/relationships/image" Target="../media/image112.png"/><Relationship Id="rId4" Type="http://schemas.openxmlformats.org/officeDocument/2006/relationships/hyperlink" Target="https://www.platform.icaerus.eu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icaerus.eu/free-online-cours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hyperlink" Target="http://dx.doi.org/10.7202/1080620ar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BE2F52-B090-59C0-B758-46370E382B0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pic>
        <p:nvPicPr>
          <p:cNvPr id="24" name="Espace réservé du contenu 4" descr="Une image contenant herbe, plein air, paysage, nature  Le contenu généré par l’IA peut être incorrect.">
            <a:extLst>
              <a:ext uri="{FF2B5EF4-FFF2-40B4-BE49-F238E27FC236}">
                <a16:creationId xmlns:a16="http://schemas.microsoft.com/office/drawing/2014/main" id="{A82A9334-79CF-F425-FE8D-E244981137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799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4532D8FF-BEB5-5FDF-32F2-2F0193A1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604" y="0"/>
            <a:ext cx="7294291" cy="238397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Technical day</a:t>
            </a:r>
            <a:r>
              <a:rPr lang="en-US" b="1" dirty="0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4400" b="1" dirty="0">
                <a:solidFill>
                  <a:srgbClr val="2F45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  <a:b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 dirty="0">
                <a:solidFill>
                  <a:srgbClr val="01A4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drone, an aid for monitoring herds</a:t>
            </a:r>
            <a:endParaRPr lang="en-US" dirty="0">
              <a:solidFill>
                <a:srgbClr val="01A4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4" descr="A blue and white geometric design  Description automatically generated">
            <a:extLst>
              <a:ext uri="{FF2B5EF4-FFF2-40B4-BE49-F238E27FC236}">
                <a16:creationId xmlns:a16="http://schemas.microsoft.com/office/drawing/2014/main" id="{7C05E9E1-05CD-136D-72C8-1D4CDB61DD8F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8208" y="0"/>
            <a:ext cx="2483792" cy="2383971"/>
          </a:xfrm>
          <a:prstGeom prst="rect">
            <a:avLst/>
          </a:prstGeom>
        </p:spPr>
      </p:pic>
      <p:pic>
        <p:nvPicPr>
          <p:cNvPr id="27" name="Espace réservé du contenu 4" descr="Une image contenant herbe, plein air, paysage, nature  Le contenu généré par l’IA peut être incorrect.">
            <a:extLst>
              <a:ext uri="{FF2B5EF4-FFF2-40B4-BE49-F238E27FC236}">
                <a16:creationId xmlns:a16="http://schemas.microsoft.com/office/drawing/2014/main" id="{E676BF80-9E45-275B-C823-D9F986AEE2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9793" y="3657603"/>
            <a:ext cx="4016830" cy="32003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07E0C06-3E5C-789B-AC10-9E4D13846ED6}"/>
              </a:ext>
            </a:extLst>
          </p:cNvPr>
          <p:cNvSpPr/>
          <p:nvPr/>
        </p:nvSpPr>
        <p:spPr>
          <a:xfrm>
            <a:off x="0" y="0"/>
            <a:ext cx="2621605" cy="2383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Image 29" descr="Une image contenant Graphique, Police, logo, graphisme  Le contenu généré par l’IA peut être incorrect.">
            <a:extLst>
              <a:ext uri="{FF2B5EF4-FFF2-40B4-BE49-F238E27FC236}">
                <a16:creationId xmlns:a16="http://schemas.microsoft.com/office/drawing/2014/main" id="{12C6FFF5-28F5-9304-732D-1E3E264190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5896" y="1862482"/>
            <a:ext cx="1602406" cy="390859"/>
          </a:xfrm>
          <a:prstGeom prst="rect">
            <a:avLst/>
          </a:prstGeom>
        </p:spPr>
      </p:pic>
      <p:pic>
        <p:nvPicPr>
          <p:cNvPr id="31" name="Image 30" descr="Une image contenant logo, Graphique, symbole, Police  Le contenu généré par l’IA peut être incorrect.">
            <a:extLst>
              <a:ext uri="{FF2B5EF4-FFF2-40B4-BE49-F238E27FC236}">
                <a16:creationId xmlns:a16="http://schemas.microsoft.com/office/drawing/2014/main" id="{EC097FBF-41CE-D51B-DC8C-241C3B02E2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01" y="163314"/>
            <a:ext cx="1727670" cy="1197850"/>
          </a:xfrm>
          <a:prstGeom prst="rect">
            <a:avLst/>
          </a:prstGeom>
        </p:spPr>
      </p:pic>
      <p:pic>
        <p:nvPicPr>
          <p:cNvPr id="32" name="Image 31" descr="Une image contenant text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42493855-410C-63ED-F12B-2D97CC6CC94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348" y="1062791"/>
            <a:ext cx="1406983" cy="114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514A706-8E08-6D18-91C9-7BDADF122B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Image 6" descr="Une image contenant herbe, plein air, terrain, herbeux  Le contenu généré par l’IA peut être incorrect.">
            <a:extLst>
              <a:ext uri="{FF2B5EF4-FFF2-40B4-BE49-F238E27FC236}">
                <a16:creationId xmlns:a16="http://schemas.microsoft.com/office/drawing/2014/main" id="{4FA5DD5E-28AB-6978-B362-1AAB6A2BCC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732" y="164992"/>
            <a:ext cx="3794884" cy="6517096"/>
          </a:xfrm>
          <a:prstGeom prst="rect">
            <a:avLst/>
          </a:prstGeom>
        </p:spPr>
      </p:pic>
      <p:pic>
        <p:nvPicPr>
          <p:cNvPr id="8" name="Image 7" descr="Une image contenant ciel, personne, plein air, avion  Le contenu généré par l’IA peut être incorrect.">
            <a:extLst>
              <a:ext uri="{FF2B5EF4-FFF2-40B4-BE49-F238E27FC236}">
                <a16:creationId xmlns:a16="http://schemas.microsoft.com/office/drawing/2014/main" id="{7520EB5F-63A6-A6F9-4EB2-426CD31A0E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09227" y="-165175"/>
            <a:ext cx="3176540" cy="3826711"/>
          </a:xfrm>
          <a:prstGeom prst="rect">
            <a:avLst/>
          </a:prstGeom>
        </p:spPr>
      </p:pic>
      <p:pic>
        <p:nvPicPr>
          <p:cNvPr id="9" name="Image 8" descr="Une image contenant mammifère, terrain, plein air, bétail  Le contenu généré par l’IA peut être incorrect.">
            <a:extLst>
              <a:ext uri="{FF2B5EF4-FFF2-40B4-BE49-F238E27FC236}">
                <a16:creationId xmlns:a16="http://schemas.microsoft.com/office/drawing/2014/main" id="{7AD97480-923D-645D-25D3-93992060DD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0" name="Image 9" descr="Une image contenant plein air, mammifère, ciel, bovin  Le contenu généré par l’IA peut être incorrect.">
            <a:extLst>
              <a:ext uri="{FF2B5EF4-FFF2-40B4-BE49-F238E27FC236}">
                <a16:creationId xmlns:a16="http://schemas.microsoft.com/office/drawing/2014/main" id="{78990F7C-EAA3-5565-325E-D38C499722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4184142" y="3506773"/>
            <a:ext cx="3826711" cy="3175314"/>
          </a:xfrm>
          <a:prstGeom prst="rect">
            <a:avLst/>
          </a:prstGeom>
        </p:spPr>
      </p:pic>
      <p:pic>
        <p:nvPicPr>
          <p:cNvPr id="11" name="Image 10" descr="Une image contenant herbe, plein air, plante, mouton  Le contenu généré par l’IA peut être incorrect.">
            <a:extLst>
              <a:ext uri="{FF2B5EF4-FFF2-40B4-BE49-F238E27FC236}">
                <a16:creationId xmlns:a16="http://schemas.microsoft.com/office/drawing/2014/main" id="{31B66BB2-B538-B8C3-8F6F-CB4D6554BD9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8193993" y="3500505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8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0A3F14BA-3DA4-CB62-DDCF-5C0979346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3FCD0423-13B4-4D99-3C00-6FC4D16263AA}"/>
              </a:ext>
            </a:extLst>
          </p:cNvPr>
          <p:cNvSpPr/>
          <p:nvPr/>
        </p:nvSpPr>
        <p:spPr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>
            <a:extLst>
              <a:ext uri="{FF2B5EF4-FFF2-40B4-BE49-F238E27FC236}">
                <a16:creationId xmlns:a16="http://schemas.microsoft.com/office/drawing/2014/main" id="{D28A1B40-1B4D-923F-90FD-8B855ACADD95}"/>
              </a:ext>
            </a:extLst>
          </p:cNvPr>
          <p:cNvSpPr txBox="1"/>
          <p:nvPr/>
        </p:nvSpPr>
        <p:spPr>
          <a:xfrm>
            <a:off x="0" y="2772333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ICAERUS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France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4" name="Google Shape;104;p1">
            <a:extLst>
              <a:ext uri="{FF2B5EF4-FFF2-40B4-BE49-F238E27FC236}">
                <a16:creationId xmlns:a16="http://schemas.microsoft.com/office/drawing/2014/main" id="{4F644619-1977-B3FD-2343-31A9F4942FAA}"/>
              </a:ext>
            </a:extLst>
          </p:cNvPr>
          <p:cNvSpPr txBox="1"/>
          <p:nvPr/>
        </p:nvSpPr>
        <p:spPr>
          <a:xfrm>
            <a:off x="271487" y="5711931"/>
            <a:ext cx="5824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C.I.I.R.P.O | </a:t>
            </a:r>
            <a:r>
              <a:rPr lang="en-US" sz="1600">
                <a:solidFill>
                  <a:srgbClr val="1F4E79"/>
                </a:solidFill>
              </a:rPr>
              <a:t>10 </a:t>
            </a:r>
            <a:r>
              <a:rPr lang="en-US" sz="1600" err="1">
                <a:solidFill>
                  <a:srgbClr val="1F4E79"/>
                </a:solidFill>
              </a:rPr>
              <a:t>April</a:t>
            </a:r>
            <a:r>
              <a:rPr lang="en-US" sz="1600">
                <a:solidFill>
                  <a:srgbClr val="1F4E79"/>
                </a:solidFill>
              </a:rPr>
              <a:t> 2025</a:t>
            </a:r>
            <a:endParaRPr/>
          </a:p>
        </p:txBody>
      </p:sp>
      <p:pic>
        <p:nvPicPr>
          <p:cNvPr id="105" name="Google Shape;105;p1">
            <a:extLst>
              <a:ext uri="{FF2B5EF4-FFF2-40B4-BE49-F238E27FC236}">
                <a16:creationId xmlns:a16="http://schemas.microsoft.com/office/drawing/2014/main" id="{96A67F32-6195-ACFB-0FDC-30DC877BF6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576" y="6050833"/>
            <a:ext cx="2584655" cy="636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394C5-4160-3E47-2F52-C4279F89B6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836993-F655-E573-A3E4-2DE4C1FD13E7}"/>
              </a:ext>
            </a:extLst>
          </p:cNvPr>
          <p:cNvSpPr txBox="1"/>
          <p:nvPr/>
        </p:nvSpPr>
        <p:spPr>
          <a:xfrm>
            <a:off x="10577821" y="74711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  <p:sp>
        <p:nvSpPr>
          <p:cNvPr id="3" name="Google Shape;100;p1">
            <a:extLst>
              <a:ext uri="{FF2B5EF4-FFF2-40B4-BE49-F238E27FC236}">
                <a16:creationId xmlns:a16="http://schemas.microsoft.com/office/drawing/2014/main" id="{48641AC0-005F-9A46-9342-820839EAE9C7}"/>
              </a:ext>
            </a:extLst>
          </p:cNvPr>
          <p:cNvSpPr txBox="1"/>
          <p:nvPr/>
        </p:nvSpPr>
        <p:spPr>
          <a:xfrm>
            <a:off x="0" y="5396710"/>
            <a:ext cx="131499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Technical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day: the drone,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aid for monitoring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herds</a:t>
            </a:r>
            <a:endParaRPr lang="en-US" sz="2000" b="1">
              <a:solidFill>
                <a:srgbClr val="1F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101;p1">
            <a:extLst>
              <a:ext uri="{FF2B5EF4-FFF2-40B4-BE49-F238E27FC236}">
                <a16:creationId xmlns:a16="http://schemas.microsoft.com/office/drawing/2014/main" id="{2A32BFD7-B526-27C0-794B-5762A6E53067}"/>
              </a:ext>
            </a:extLst>
          </p:cNvPr>
          <p:cNvGrpSpPr/>
          <p:nvPr/>
        </p:nvGrpSpPr>
        <p:grpSpPr>
          <a:xfrm>
            <a:off x="6671413" y="5881208"/>
            <a:ext cx="5259012" cy="738664"/>
            <a:chOff x="-1615440" y="4976949"/>
            <a:chExt cx="12227443" cy="738664"/>
          </a:xfrm>
        </p:grpSpPr>
        <p:sp>
          <p:nvSpPr>
            <p:cNvPr id="6" name="Google Shape;102;p1">
              <a:extLst>
                <a:ext uri="{FF2B5EF4-FFF2-40B4-BE49-F238E27FC236}">
                  <a16:creationId xmlns:a16="http://schemas.microsoft.com/office/drawing/2014/main" id="{6D78B313-477E-550B-4E65-460F6888A92D}"/>
                </a:ext>
              </a:extLst>
            </p:cNvPr>
            <p:cNvSpPr txBox="1"/>
            <p:nvPr/>
          </p:nvSpPr>
          <p:spPr>
            <a:xfrm>
              <a:off x="-1615440" y="4976949"/>
              <a:ext cx="12191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Adrien LEBRETON, Estelle NICOLAS</a:t>
              </a:r>
              <a:endParaRPr/>
            </a:p>
          </p:txBody>
        </p:sp>
        <p:sp>
          <p:nvSpPr>
            <p:cNvPr id="7" name="Google Shape;103;p1">
              <a:extLst>
                <a:ext uri="{FF2B5EF4-FFF2-40B4-BE49-F238E27FC236}">
                  <a16:creationId xmlns:a16="http://schemas.microsoft.com/office/drawing/2014/main" id="{780B6B80-144A-5206-37F4-2575C1729115}"/>
                </a:ext>
              </a:extLst>
            </p:cNvPr>
            <p:cNvSpPr txBox="1"/>
            <p:nvPr/>
          </p:nvSpPr>
          <p:spPr>
            <a:xfrm>
              <a:off x="-1615439" y="5346281"/>
              <a:ext cx="122274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Institut</a:t>
              </a: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l’Élevage</a:t>
              </a:r>
              <a:endParaRPr/>
            </a:p>
          </p:txBody>
        </p:sp>
      </p:grpSp>
      <p:sp>
        <p:nvSpPr>
          <p:cNvPr id="8" name="Google Shape;99;p1">
            <a:extLst>
              <a:ext uri="{FF2B5EF4-FFF2-40B4-BE49-F238E27FC236}">
                <a16:creationId xmlns:a16="http://schemas.microsoft.com/office/drawing/2014/main" id="{5B69D267-CBD4-3F30-06C6-9C4FB494ED34}"/>
              </a:ext>
            </a:extLst>
          </p:cNvPr>
          <p:cNvSpPr txBox="1"/>
          <p:nvPr/>
        </p:nvSpPr>
        <p:spPr>
          <a:xfrm>
            <a:off x="0" y="3442142"/>
            <a:ext cx="12192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bg1"/>
                </a:solidFill>
              </a:rPr>
              <a:t>Drones, to </a:t>
            </a:r>
            <a:r>
              <a:rPr lang="en-US" sz="2400" err="1">
                <a:solidFill>
                  <a:schemeClr val="bg1"/>
                </a:solidFill>
              </a:rPr>
              <a:t>i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mprove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the working conditions of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livestock farmers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for monitoring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animals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bg1"/>
                </a:solidFill>
              </a:rPr>
              <a:t>at </a:t>
            </a:r>
            <a:r>
              <a:rPr lang="en-US" sz="2400" err="1">
                <a:solidFill>
                  <a:schemeClr val="bg1"/>
                </a:solidFill>
              </a:rPr>
              <a:t>pasture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5A4578-F168-89DD-C488-8DCBE30647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6752" y="5967779"/>
            <a:ext cx="1273837" cy="6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Une image contenant texte, Graphique, Police, logo  Le contenu généré par l’IA peut être incorrect.">
            <a:extLst>
              <a:ext uri="{FF2B5EF4-FFF2-40B4-BE49-F238E27FC236}">
                <a16:creationId xmlns:a16="http://schemas.microsoft.com/office/drawing/2014/main" id="{AFC273F4-23C6-2579-D425-C6B2CFF63F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490" y="5969517"/>
            <a:ext cx="1120546" cy="613072"/>
          </a:xfrm>
          <a:prstGeom prst="rect">
            <a:avLst/>
          </a:prstGeom>
        </p:spPr>
      </p:pic>
      <p:pic>
        <p:nvPicPr>
          <p:cNvPr id="11" name="Image 10" descr="Une image contenant text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0F781998-A6D6-4413-BFE6-A4682EE6BF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2287" y="5875216"/>
            <a:ext cx="1088008" cy="8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6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EF1D6F53-1A7F-9D54-A42B-8448A8D9F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D60E7A3-2167-DAB6-3BB5-210FA032A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Why take an interest in drones in livestock farming?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F788BC5-D00D-DB4A-7EE7-129A717EA6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3A41D96F-B80D-A473-79F3-30F025275785}"/>
              </a:ext>
            </a:extLst>
          </p:cNvPr>
          <p:cNvSpPr txBox="1">
            <a:spLocks/>
          </p:cNvSpPr>
          <p:nvPr/>
        </p:nvSpPr>
        <p:spPr>
          <a:xfrm>
            <a:off x="1059306" y="3233340"/>
            <a:ext cx="2673826" cy="760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algn="ctr">
              <a:tabLst>
                <a:tab pos="534988" algn="l"/>
              </a:tabLst>
            </a:pPr>
            <a:r>
              <a:rPr lang="fr-FR" sz="2000" dirty="0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is often too risky</a:t>
            </a:r>
          </a:p>
        </p:txBody>
      </p:sp>
      <p:pic>
        <p:nvPicPr>
          <p:cNvPr id="3" name="Image 7" descr="Une image contenant plein air, herbe, arbre, plante  Description générée automatiquement">
            <a:extLst>
              <a:ext uri="{FF2B5EF4-FFF2-40B4-BE49-F238E27FC236}">
                <a16:creationId xmlns:a16="http://schemas.microsoft.com/office/drawing/2014/main" id="{8B4EBCE5-ADEA-FAAD-FC27-0DFD9A39B1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052" y="1633381"/>
            <a:ext cx="3572890" cy="2679669"/>
          </a:xfrm>
          <a:prstGeom prst="rect">
            <a:avLst/>
          </a:prstGeom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77EFDCD-E225-77E5-5635-90C17A1CE15E}"/>
              </a:ext>
            </a:extLst>
          </p:cNvPr>
          <p:cNvSpPr txBox="1"/>
          <p:nvPr/>
        </p:nvSpPr>
        <p:spPr>
          <a:xfrm>
            <a:off x="1059306" y="1633381"/>
            <a:ext cx="2673825" cy="1123712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8%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of livestock farmers in France are equipped with a drone 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CFF125-4527-CB35-E77C-9AE3E5721A17}"/>
              </a:ext>
            </a:extLst>
          </p:cNvPr>
          <p:cNvSpPr txBox="1"/>
          <p:nvPr/>
        </p:nvSpPr>
        <p:spPr>
          <a:xfrm>
            <a:off x="7535036" y="1763209"/>
            <a:ext cx="3899318" cy="783193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cs typeface="Calibri"/>
              </a:defRPr>
            </a:lvl1pPr>
          </a:lstStyle>
          <a:p>
            <a:pPr marL="0" lvl="1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19% 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are considering using one in the coming years </a:t>
            </a:r>
            <a:r>
              <a:rPr lang="fr-FR" sz="2000" i="1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3DD0622-A644-88BC-9AB3-70F5769B9708}"/>
              </a:ext>
            </a:extLst>
          </p:cNvPr>
          <p:cNvSpPr txBox="1">
            <a:spLocks/>
          </p:cNvSpPr>
          <p:nvPr/>
        </p:nvSpPr>
        <p:spPr>
          <a:xfrm>
            <a:off x="2220959" y="5401191"/>
            <a:ext cx="8013471" cy="599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fr-FR" sz="2800" b="1" dirty="0">
                <a:solidFill>
                  <a:srgbClr val="4AC7B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a framework for use that is understandable and adoptable 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16C81E0B-B49C-3A9C-0601-2AACF8605BD4}"/>
              </a:ext>
            </a:extLst>
          </p:cNvPr>
          <p:cNvSpPr txBox="1">
            <a:spLocks/>
          </p:cNvSpPr>
          <p:nvPr/>
        </p:nvSpPr>
        <p:spPr>
          <a:xfrm>
            <a:off x="7597862" y="3322884"/>
            <a:ext cx="3459307" cy="3732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fr-FR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Difficult to project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891FB05A-D339-0610-1506-0B73333B61A6}"/>
              </a:ext>
            </a:extLst>
          </p:cNvPr>
          <p:cNvSpPr/>
          <p:nvPr/>
        </p:nvSpPr>
        <p:spPr>
          <a:xfrm rot="5400000">
            <a:off x="5252610" y="4593576"/>
            <a:ext cx="825771" cy="52708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106EB84-ADC1-28EA-0BCD-136ABF57A3C7}"/>
              </a:ext>
            </a:extLst>
          </p:cNvPr>
          <p:cNvCxnSpPr>
            <a:cxnSpLocks/>
          </p:cNvCxnSpPr>
          <p:nvPr/>
        </p:nvCxnSpPr>
        <p:spPr>
          <a:xfrm>
            <a:off x="2396219" y="2757093"/>
            <a:ext cx="0" cy="47624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E4E81D2-7C7A-5B71-315A-35DC35E63D15}"/>
              </a:ext>
            </a:extLst>
          </p:cNvPr>
          <p:cNvCxnSpPr>
            <a:cxnSpLocks/>
          </p:cNvCxnSpPr>
          <p:nvPr/>
        </p:nvCxnSpPr>
        <p:spPr>
          <a:xfrm>
            <a:off x="9316942" y="2757093"/>
            <a:ext cx="10574" cy="56579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313C17F9-8642-8696-F692-C524911BCDF3}"/>
              </a:ext>
            </a:extLst>
          </p:cNvPr>
          <p:cNvSpPr txBox="1"/>
          <p:nvPr/>
        </p:nvSpPr>
        <p:spPr>
          <a:xfrm>
            <a:off x="911912" y="6591539"/>
            <a:ext cx="3968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/>
              <a:t>(1) based on Idele survey 2023, n=2017</a:t>
            </a:r>
          </a:p>
        </p:txBody>
      </p:sp>
      <p:pic>
        <p:nvPicPr>
          <p:cNvPr id="6" name="Image 7" descr="Une image contenant plein air, herbe, arbre, plante  Description générée automatiquement">
            <a:extLst>
              <a:ext uri="{FF2B5EF4-FFF2-40B4-BE49-F238E27FC236}">
                <a16:creationId xmlns:a16="http://schemas.microsoft.com/office/drawing/2014/main" id="{A643D05A-EC90-8517-9EFE-5A53767328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5598" y="1633381"/>
            <a:ext cx="3572890" cy="267966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135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E33A894-E641-3902-5F66-74A333B5A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8D1199A-3CAD-4531-7A89-84B131448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Our objectives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DCA7DE2-75CC-C779-BC7A-D34019A72D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7EB65FD-CE0F-2EAC-5CE8-470BB13D5DD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graphicFrame>
        <p:nvGraphicFramePr>
          <p:cNvPr id="4" name="ZoneTexte 37">
            <a:extLst>
              <a:ext uri="{FF2B5EF4-FFF2-40B4-BE49-F238E27FC236}">
                <a16:creationId xmlns:a16="http://schemas.microsoft.com/office/drawing/2014/main" id="{EB48FB67-B1FB-3DE1-B65B-EB6E69C01B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24088"/>
              </p:ext>
            </p:extLst>
          </p:nvPr>
        </p:nvGraphicFramePr>
        <p:xfrm>
          <a:off x="1178668" y="1368989"/>
          <a:ext cx="9688877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CA834441-8EFF-0EAC-F02C-E20AA8F23EBC}"/>
              </a:ext>
            </a:extLst>
          </p:cNvPr>
          <p:cNvSpPr/>
          <p:nvPr/>
        </p:nvSpPr>
        <p:spPr>
          <a:xfrm>
            <a:off x="907275" y="1577572"/>
            <a:ext cx="536713" cy="516835"/>
          </a:xfrm>
          <a:prstGeom prst="ellipse">
            <a:avLst/>
          </a:prstGeom>
          <a:solidFill>
            <a:srgbClr val="00D0A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463EF11-5B1E-17A0-631C-0E5EFCBB08EB}"/>
              </a:ext>
            </a:extLst>
          </p:cNvPr>
          <p:cNvSpPr/>
          <p:nvPr/>
        </p:nvSpPr>
        <p:spPr>
          <a:xfrm>
            <a:off x="907274" y="2910571"/>
            <a:ext cx="536713" cy="516835"/>
          </a:xfrm>
          <a:prstGeom prst="ellipse">
            <a:avLst/>
          </a:prstGeom>
          <a:solidFill>
            <a:srgbClr val="00D0A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9B4D44A-8D11-5341-754B-CD615A12CD2D}"/>
              </a:ext>
            </a:extLst>
          </p:cNvPr>
          <p:cNvSpPr/>
          <p:nvPr/>
        </p:nvSpPr>
        <p:spPr>
          <a:xfrm>
            <a:off x="923284" y="4211901"/>
            <a:ext cx="536713" cy="516835"/>
          </a:xfrm>
          <a:prstGeom prst="ellipse">
            <a:avLst/>
          </a:prstGeom>
          <a:solidFill>
            <a:srgbClr val="00D0A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sz="12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22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9A0C844-DE01-4483-E39A-7D9A0D524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FC81C13-4C8B-125B-BA21-F72D2273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Our methodology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C619134-4130-73ED-6C5D-162AB4DA0C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EEFE83C-B5DF-ECC5-15B8-16CC22B9CFF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2096938-E618-C9BB-F48E-BE5F6477DE97}"/>
              </a:ext>
            </a:extLst>
          </p:cNvPr>
          <p:cNvSpPr/>
          <p:nvPr/>
        </p:nvSpPr>
        <p:spPr>
          <a:xfrm>
            <a:off x="1272164" y="3453551"/>
            <a:ext cx="2642997" cy="1590557"/>
          </a:xfrm>
          <a:prstGeom prst="ellipse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289457-A60F-F993-6C65-C657D51268DC}"/>
              </a:ext>
            </a:extLst>
          </p:cNvPr>
          <p:cNvSpPr txBox="1"/>
          <p:nvPr/>
        </p:nvSpPr>
        <p:spPr>
          <a:xfrm>
            <a:off x="2118192" y="3552925"/>
            <a:ext cx="128901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800" b="1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B116E77-7B0F-1CB4-A54F-EC415EE640A7}"/>
              </a:ext>
            </a:extLst>
          </p:cNvPr>
          <p:cNvSpPr txBox="1"/>
          <p:nvPr/>
        </p:nvSpPr>
        <p:spPr>
          <a:xfrm>
            <a:off x="5323513" y="2470766"/>
            <a:ext cx="5901500" cy="1082159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Exchanges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livestock farmers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researchers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professionals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 in the drone field through surveys, phone calls or demonstrations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8CDD81-100D-E1C0-349F-75062715004C}"/>
              </a:ext>
            </a:extLst>
          </p:cNvPr>
          <p:cNvSpPr txBox="1"/>
          <p:nvPr/>
        </p:nvSpPr>
        <p:spPr>
          <a:xfrm>
            <a:off x="5323513" y="3741908"/>
            <a:ext cx="5901500" cy="1072634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Purchase and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deployment of drones: 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Testing of 5 drones on 3 pilot farms in beef cattle and meat sheep (supported by the </a:t>
            </a:r>
            <a:r>
              <a:rPr lang="fr-FR" sz="1900" err="1">
                <a:latin typeface="Calibri" panose="020F0502020204030204" pitchFamily="34" charset="0"/>
                <a:cs typeface="Calibri" panose="020F0502020204030204" pitchFamily="34" charset="0"/>
              </a:rPr>
              <a:t>AgrifoodTEF</a:t>
            </a:r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BB18D5-3C0E-5B99-99C9-54B22BF50570}"/>
              </a:ext>
            </a:extLst>
          </p:cNvPr>
          <p:cNvSpPr txBox="1"/>
          <p:nvPr/>
        </p:nvSpPr>
        <p:spPr>
          <a:xfrm>
            <a:off x="5323513" y="5014411"/>
            <a:ext cx="5901500" cy="425648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Training including certifications (CATT, A2)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5AA83A-E075-E4A6-84FA-BB4EAC683358}"/>
              </a:ext>
            </a:extLst>
          </p:cNvPr>
          <p:cNvSpPr txBox="1"/>
          <p:nvPr/>
        </p:nvSpPr>
        <p:spPr>
          <a:xfrm>
            <a:off x="5323513" y="5618156"/>
            <a:ext cx="5901500" cy="749141"/>
          </a:xfrm>
          <a:prstGeom prst="roundRect">
            <a:avLst/>
          </a:prstGeom>
          <a:solidFill>
            <a:srgbClr val="E8EBF0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900">
                <a:latin typeface="Calibri" panose="020F0502020204030204" pitchFamily="34" charset="0"/>
                <a:cs typeface="Calibri" panose="020F0502020204030204" pitchFamily="34" charset="0"/>
              </a:rPr>
              <a:t>Exchanges with the partners of the project </a:t>
            </a:r>
            <a:r>
              <a:rPr lang="fr-FR" sz="1900" b="1">
                <a:latin typeface="Calibri" panose="020F0502020204030204" pitchFamily="34" charset="0"/>
                <a:cs typeface="Calibri" panose="020F0502020204030204" pitchFamily="34" charset="0"/>
              </a:rPr>
              <a:t>ICAERUS and French professionals</a:t>
            </a:r>
          </a:p>
        </p:txBody>
      </p:sp>
      <p:pic>
        <p:nvPicPr>
          <p:cNvPr id="15" name="Image 14" descr="Une image contenant texte, Police, Bleu électrique, capture d’écran  Description générée automatiquement">
            <a:extLst>
              <a:ext uri="{FF2B5EF4-FFF2-40B4-BE49-F238E27FC236}">
                <a16:creationId xmlns:a16="http://schemas.microsoft.com/office/drawing/2014/main" id="{16888831-5050-4A7A-0147-6F78C9F429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9708" y="4538794"/>
            <a:ext cx="1287907" cy="317219"/>
          </a:xfrm>
          <a:prstGeom prst="rect">
            <a:avLst/>
          </a:prstGeom>
        </p:spPr>
      </p:pic>
      <p:pic>
        <p:nvPicPr>
          <p:cNvPr id="16" name="Image 15" descr="Une image contenant Graphique, Police, logo, graphisme  Description générée automatiquement">
            <a:extLst>
              <a:ext uri="{FF2B5EF4-FFF2-40B4-BE49-F238E27FC236}">
                <a16:creationId xmlns:a16="http://schemas.microsoft.com/office/drawing/2014/main" id="{3C6558BD-6876-04D3-7BD7-EEADBF9D7A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7386" y="4015574"/>
            <a:ext cx="1912552" cy="46650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3C80742-9B71-18C7-6BDF-0C40DD3ED942}"/>
              </a:ext>
            </a:extLst>
          </p:cNvPr>
          <p:cNvSpPr txBox="1"/>
          <p:nvPr/>
        </p:nvSpPr>
        <p:spPr>
          <a:xfrm>
            <a:off x="1572184" y="1482639"/>
            <a:ext cx="9422695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2800" i="1">
                <a:solidFill>
                  <a:srgbClr val="3B38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assess the risks &amp; benefits of using drones</a:t>
            </a:r>
            <a:endParaRPr lang="fr-FR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0FB9A452-2ADF-D7D7-69E8-4DAA616745A4}"/>
              </a:ext>
            </a:extLst>
          </p:cNvPr>
          <p:cNvSpPr/>
          <p:nvPr/>
        </p:nvSpPr>
        <p:spPr>
          <a:xfrm>
            <a:off x="4257351" y="4066388"/>
            <a:ext cx="892455" cy="52787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4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B647D85-196E-FE38-DF0E-719CCBC5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D0D19B2-F842-1E3F-C818-E3F23DDA7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2 pilot farms, 3 landscapes, 2 regions, 2 species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A9D766-6F39-7B55-E4B6-B90A943A5B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7BD14A1-A317-FE41-751D-D124CE774A4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0827E261-CA8F-6588-4129-A50DC2AFD2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90" y="2275574"/>
            <a:ext cx="1273837" cy="6975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F82513C6-0368-E698-3D67-56A26A4AC127}"/>
              </a:ext>
            </a:extLst>
          </p:cNvPr>
          <p:cNvGrpSpPr/>
          <p:nvPr/>
        </p:nvGrpSpPr>
        <p:grpSpPr>
          <a:xfrm>
            <a:off x="1577992" y="1234468"/>
            <a:ext cx="10165582" cy="4216532"/>
            <a:chOff x="1492232" y="1210326"/>
            <a:chExt cx="10165582" cy="4216532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ACA1B6C6-2923-0231-EED5-075A28EB2EB7}"/>
                </a:ext>
              </a:extLst>
            </p:cNvPr>
            <p:cNvSpPr txBox="1"/>
            <p:nvPr/>
          </p:nvSpPr>
          <p:spPr>
            <a:xfrm>
              <a:off x="1492232" y="2115693"/>
              <a:ext cx="2759151" cy="817245"/>
            </a:xfrm>
            <a:prstGeom prst="roundRect">
              <a:avLst/>
            </a:prstGeom>
            <a:solidFill>
              <a:srgbClr val="E8EBF0"/>
            </a:solidFill>
          </p:spPr>
          <p:txBody>
            <a:bodyPr wrap="square" rtlCol="0">
              <a:spAutoFit/>
            </a:bodyPr>
            <a:lstStyle/>
            <a:p>
              <a:r>
                <a:rPr lang="fr-FR">
                  <a:latin typeface="Calibri" panose="020F0502020204030204" pitchFamily="34" charset="0"/>
                  <a:cs typeface="Calibri" panose="020F0502020204030204" pitchFamily="34" charset="0"/>
                </a:rPr>
                <a:t>Farm of </a:t>
              </a:r>
              <a:r>
                <a:rPr lang="fr-FR" err="1">
                  <a:latin typeface="Calibri" panose="020F0502020204030204" pitchFamily="34" charset="0"/>
                  <a:cs typeface="Calibri" panose="020F0502020204030204" pitchFamily="34" charset="0"/>
                </a:rPr>
                <a:t>Carmejane</a:t>
              </a:r>
              <a:r>
                <a:rPr lang="fr-FR">
                  <a:latin typeface="Calibri" panose="020F0502020204030204" pitchFamily="34" charset="0"/>
                  <a:cs typeface="Calibri" panose="020F0502020204030204" pitchFamily="34" charset="0"/>
                </a:rPr>
                <a:t> (meat sheep) </a:t>
              </a:r>
            </a:p>
            <a:p>
              <a:r>
                <a:rPr lang="fr-FR" i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Alpes de Haute-Provence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5C8363BE-848A-4D12-FFE8-C8A7EC2B30DC}"/>
                </a:ext>
              </a:extLst>
            </p:cNvPr>
            <p:cNvSpPr txBox="1"/>
            <p:nvPr/>
          </p:nvSpPr>
          <p:spPr>
            <a:xfrm>
              <a:off x="1492232" y="3883951"/>
              <a:ext cx="2712731" cy="817245"/>
            </a:xfrm>
            <a:prstGeom prst="roundRect">
              <a:avLst/>
            </a:prstGeom>
            <a:solidFill>
              <a:srgbClr val="E8EBF0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fr-FR" err="1">
                  <a:latin typeface="Calibri" panose="020F0502020204030204" pitchFamily="34" charset="0"/>
                  <a:cs typeface="Calibri" panose="020F0502020204030204" pitchFamily="34" charset="0"/>
                </a:rPr>
                <a:t>Ferm’Innov</a:t>
              </a:r>
              <a:r>
                <a:rPr lang="fr-FR">
                  <a:latin typeface="Calibri" panose="020F0502020204030204" pitchFamily="34" charset="0"/>
                  <a:cs typeface="Calibri" panose="020F0502020204030204" pitchFamily="34" charset="0"/>
                </a:rPr>
                <a:t> (Jalogny) (beef cattle)</a:t>
              </a:r>
            </a:p>
            <a:p>
              <a:r>
                <a:rPr lang="fr-FR" i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Saône-et-Loire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5B45D18D-60B3-89B6-ED0F-793B3C757FCA}"/>
                </a:ext>
              </a:extLst>
            </p:cNvPr>
            <p:cNvSpPr txBox="1"/>
            <p:nvPr/>
          </p:nvSpPr>
          <p:spPr>
            <a:xfrm>
              <a:off x="4966971" y="1210326"/>
              <a:ext cx="969131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Meadows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8ADFACAC-5358-1E67-C322-B5E0C38981D8}"/>
                </a:ext>
              </a:extLst>
            </p:cNvPr>
            <p:cNvSpPr txBox="1"/>
            <p:nvPr/>
          </p:nvSpPr>
          <p:spPr>
            <a:xfrm>
              <a:off x="6943638" y="1210327"/>
              <a:ext cx="1819274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Rangeland/hillside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B1A07D51-7B11-071E-15B8-4D2866BD61E3}"/>
                </a:ext>
              </a:extLst>
            </p:cNvPr>
            <p:cNvSpPr txBox="1"/>
            <p:nvPr/>
          </p:nvSpPr>
          <p:spPr>
            <a:xfrm>
              <a:off x="9808853" y="1210327"/>
              <a:ext cx="802632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Mountain pasture</a:t>
              </a:r>
            </a:p>
          </p:txBody>
        </p: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5B7A311E-29D3-799D-1910-5A57EF9AA264}"/>
                </a:ext>
              </a:extLst>
            </p:cNvPr>
            <p:cNvCxnSpPr>
              <a:cxnSpLocks/>
            </p:cNvCxnSpPr>
            <p:nvPr/>
          </p:nvCxnSpPr>
          <p:spPr>
            <a:xfrm>
              <a:off x="4407694" y="3561072"/>
              <a:ext cx="725012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875C7CD1-3A39-8E09-3096-BE4A29E40E68}"/>
                </a:ext>
              </a:extLst>
            </p:cNvPr>
            <p:cNvCxnSpPr>
              <a:cxnSpLocks/>
            </p:cNvCxnSpPr>
            <p:nvPr/>
          </p:nvCxnSpPr>
          <p:spPr>
            <a:xfrm>
              <a:off x="6688763" y="1618949"/>
              <a:ext cx="0" cy="3807909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48" name="Image 47" descr="Une image contenant texte, Graphique, Police, logo  Le contenu généré par l’IA peut être incorrect.">
            <a:extLst>
              <a:ext uri="{FF2B5EF4-FFF2-40B4-BE49-F238E27FC236}">
                <a16:creationId xmlns:a16="http://schemas.microsoft.com/office/drawing/2014/main" id="{D1841435-14DA-952B-9F90-250CE6D9CE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60" y="4013187"/>
            <a:ext cx="1120546" cy="613072"/>
          </a:xfrm>
          <a:prstGeom prst="rect">
            <a:avLst/>
          </a:prstGeom>
        </p:spPr>
      </p:pic>
      <p:pic>
        <p:nvPicPr>
          <p:cNvPr id="49" name="Image 10" descr="Une image contenant herbe, plein air, montagne, nature  Description générée automatiquement">
            <a:extLst>
              <a:ext uri="{FF2B5EF4-FFF2-40B4-BE49-F238E27FC236}">
                <a16:creationId xmlns:a16="http://schemas.microsoft.com/office/drawing/2014/main" id="{CFCAA4B7-D339-AA98-1ABC-7DBB1876EF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6"/>
          <a:stretch/>
        </p:blipFill>
        <p:spPr>
          <a:xfrm>
            <a:off x="9243974" y="1768805"/>
            <a:ext cx="2056647" cy="1697702"/>
          </a:xfrm>
          <a:prstGeom prst="rect">
            <a:avLst/>
          </a:prstGeom>
        </p:spPr>
      </p:pic>
      <p:pic>
        <p:nvPicPr>
          <p:cNvPr id="50" name="Image 49" descr="Une image contenant herbe, plein air, mouton, mammifère  Description générée automatiquement">
            <a:extLst>
              <a:ext uri="{FF2B5EF4-FFF2-40B4-BE49-F238E27FC236}">
                <a16:creationId xmlns:a16="http://schemas.microsoft.com/office/drawing/2014/main" id="{8C60FF51-7F76-982C-2B11-B8AC12B327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4418" y="1807565"/>
            <a:ext cx="2202422" cy="1635888"/>
          </a:xfrm>
          <a:prstGeom prst="rect">
            <a:avLst/>
          </a:prstGeom>
        </p:spPr>
      </p:pic>
      <p:pic>
        <p:nvPicPr>
          <p:cNvPr id="51" name="Image 3" descr="Une image contenant plein air, arbre, saleté, plante  Description générée automatiquement">
            <a:extLst>
              <a:ext uri="{FF2B5EF4-FFF2-40B4-BE49-F238E27FC236}">
                <a16:creationId xmlns:a16="http://schemas.microsoft.com/office/drawing/2014/main" id="{B363154B-B686-C403-7AA8-710B38CADC2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375" y="1841294"/>
            <a:ext cx="2096691" cy="1572519"/>
          </a:xfrm>
          <a:prstGeom prst="rect">
            <a:avLst/>
          </a:prstGeom>
        </p:spPr>
      </p:pic>
      <p:pic>
        <p:nvPicPr>
          <p:cNvPr id="2" name="Image 6" descr="Une image contenant herbe, plein air, terrain, vert  Description générée automatiquement">
            <a:extLst>
              <a:ext uri="{FF2B5EF4-FFF2-40B4-BE49-F238E27FC236}">
                <a16:creationId xmlns:a16="http://schemas.microsoft.com/office/drawing/2014/main" id="{636A90A9-F3D3-359F-F377-AA00FDD12F4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9609" y="3733677"/>
            <a:ext cx="2334914" cy="174715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9886375-DCAF-B7E2-088C-84999FCEE52A}"/>
              </a:ext>
            </a:extLst>
          </p:cNvPr>
          <p:cNvSpPr txBox="1"/>
          <p:nvPr/>
        </p:nvSpPr>
        <p:spPr>
          <a:xfrm>
            <a:off x="1039317" y="1054468"/>
            <a:ext cx="2644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00D0A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 and data collection</a:t>
            </a:r>
            <a:endParaRPr lang="fr-FR">
              <a:solidFill>
                <a:srgbClr val="00D0A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9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FDF623C7-3391-780E-2CF6-2450F8CB8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9EA42F1-F3F5-506D-41BB-811B97E96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1" y="368195"/>
            <a:ext cx="10064112" cy="931834"/>
          </a:xfrm>
        </p:spPr>
        <p:txBody>
          <a:bodyPr>
            <a:noAutofit/>
          </a:bodyPr>
          <a:lstStyle/>
          <a:p>
            <a:r>
              <a:rPr lang="fr-FR" sz="2800"/>
              <a:t>What framework for using drones in livestock farming?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4FE9F67-3B1B-FF7E-126F-1A37FE338D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D4F1328-3C69-7E32-EE92-0BE5562B9C3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2F383A-6450-74E6-A832-858353B73C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2451" y="2402358"/>
            <a:ext cx="3958581" cy="2037805"/>
          </a:xfrm>
        </p:spPr>
        <p:txBody>
          <a:bodyPr>
            <a:normAutofit/>
          </a:bodyPr>
          <a:lstStyle/>
          <a:p>
            <a:pPr marL="0" marR="0"/>
            <a:r>
              <a:rPr lang="fr-FR" sz="2000"/>
              <a:t>How to choose the drone?</a:t>
            </a:r>
          </a:p>
          <a:p>
            <a:pPr marL="0" marR="0"/>
            <a:r>
              <a:rPr lang="fr-FR" sz="2000"/>
              <a:t>What regulations apply?</a:t>
            </a:r>
          </a:p>
          <a:p>
            <a:pPr marL="0" marR="0"/>
            <a:r>
              <a:rPr lang="fr-FR" sz="2000"/>
              <a:t>The drone and its environment </a:t>
            </a:r>
          </a:p>
          <a:p>
            <a:pPr marL="0" marR="0"/>
            <a:r>
              <a:rPr lang="fr-FR" sz="2000"/>
              <a:t>Being a pilot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1995B9F4-42A8-782A-3365-9E184109ACCD}"/>
              </a:ext>
            </a:extLst>
          </p:cNvPr>
          <p:cNvGrpSpPr/>
          <p:nvPr/>
        </p:nvGrpSpPr>
        <p:grpSpPr>
          <a:xfrm>
            <a:off x="5421478" y="2028107"/>
            <a:ext cx="5005291" cy="3092914"/>
            <a:chOff x="0" y="0"/>
            <a:chExt cx="12648869" cy="684012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15594E6-0DE6-56F7-8BC6-63B71D158010}"/>
                </a:ext>
              </a:extLst>
            </p:cNvPr>
            <p:cNvSpPr/>
            <p:nvPr/>
          </p:nvSpPr>
          <p:spPr>
            <a:xfrm>
              <a:off x="0" y="0"/>
              <a:ext cx="12192000" cy="561056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36" name="Picture 2" descr="DJI Mavic 3 - L'imagerie au sommet - DJI">
              <a:extLst>
                <a:ext uri="{FF2B5EF4-FFF2-40B4-BE49-F238E27FC236}">
                  <a16:creationId xmlns:a16="http://schemas.microsoft.com/office/drawing/2014/main" id="{AA79FFD3-467C-787E-A1E4-612176327B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3623" y="708706"/>
              <a:ext cx="2070755" cy="2070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848216-6BC8-FE5F-E6CD-2058DF0A5E76}"/>
                </a:ext>
              </a:extLst>
            </p:cNvPr>
            <p:cNvSpPr/>
            <p:nvPr/>
          </p:nvSpPr>
          <p:spPr>
            <a:xfrm>
              <a:off x="0" y="5617756"/>
              <a:ext cx="12192000" cy="122237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6659B9E1-239B-E3C3-DF2B-AA2EBCDEA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4971904"/>
              <a:ext cx="1003177" cy="1003177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E613332F-EE69-5519-3DB8-8D067C807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277" y="4971902"/>
              <a:ext cx="1003177" cy="1003177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50E02C86-F0B2-A17A-DDC3-E646B2928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2209" y="4971902"/>
              <a:ext cx="1003177" cy="1003177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F5052F70-AF85-21FC-D8A5-37FBE241A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49857" y="4971902"/>
              <a:ext cx="1003177" cy="1003177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1D6BE2C0-6D88-1003-72A1-72B3AA1E5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6554" y="4971902"/>
              <a:ext cx="1003177" cy="1003177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79A19F5C-679A-5603-7375-1E13B2DBB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3134" y="4971902"/>
              <a:ext cx="1003177" cy="1003177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204D12C5-E3C9-D1F3-DE92-D6DB7A0B6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3623" y="4971902"/>
              <a:ext cx="1003177" cy="1003177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7771E1C-A1FB-BA2B-8C40-8BCB587AD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4561" y="4973274"/>
              <a:ext cx="1003177" cy="1003177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643452AE-E361-AE10-5C5F-CD2AA3CD3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3636" y="4979087"/>
              <a:ext cx="1003177" cy="1003177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D21B9486-2F27-C5C3-9CDD-D795A8CA9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0103" y="4979087"/>
              <a:ext cx="1003177" cy="1003177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DAC46FAB-C3DD-02C3-1F5B-287247FD7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60190" y="4971901"/>
              <a:ext cx="1003177" cy="1003177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6678DD9B-CCB5-77CA-5735-ED5B9840E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83467" y="4979087"/>
              <a:ext cx="1003177" cy="1003177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F21A48F0-2ED4-3B9A-B1D9-90DB14467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86770" y="4971900"/>
              <a:ext cx="1003177" cy="1003177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85E33A61-E69A-9088-507D-3789EE429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39849" y="4979087"/>
              <a:ext cx="1003177" cy="1003177"/>
            </a:xfrm>
            <a:prstGeom prst="rect">
              <a:avLst/>
            </a:prstGeom>
          </p:spPr>
        </p:pic>
        <p:pic>
          <p:nvPicPr>
            <p:cNvPr id="52" name="Image 51" descr="Une image contenant plein air, habits, sol, personne  Description générée automatiquement">
              <a:extLst>
                <a:ext uri="{FF2B5EF4-FFF2-40B4-BE49-F238E27FC236}">
                  <a16:creationId xmlns:a16="http://schemas.microsoft.com/office/drawing/2014/main" id="{D4759B1E-59BF-193F-34AA-D125BFE71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7778" r="90000">
                          <a14:foregroundMark x1="7778" y1="48000" x2="13222" y2="60438"/>
                          <a14:foregroundMark x1="13444" y1="64750" x2="9556" y2="76750"/>
                          <a14:foregroundMark x1="17444" y1="80375" x2="9778" y2="81188"/>
                          <a14:foregroundMark x1="7778" y1="41813" x2="8667" y2="39625"/>
                          <a14:foregroundMark x1="9111" y1="39375" x2="8222" y2="38563"/>
                          <a14:backgroundMark x1="47333" y1="37438" x2="74444" y2="77125"/>
                          <a14:backgroundMark x1="14889" y1="33375" x2="47333" y2="46500"/>
                          <a14:backgroundMark x1="47333" y1="46500" x2="48667" y2="58688"/>
                          <a14:backgroundMark x1="48667" y1="58688" x2="37889" y2="60813"/>
                          <a14:backgroundMark x1="40444" y1="47250" x2="27444" y2="59625"/>
                          <a14:backgroundMark x1="27444" y1="59625" x2="48222" y2="65500"/>
                          <a14:backgroundMark x1="18778" y1="51375" x2="18778" y2="51375"/>
                          <a14:backgroundMark x1="60889" y1="37688" x2="85556" y2="62125"/>
                          <a14:backgroundMark x1="85556" y1="62125" x2="85556" y2="62125"/>
                          <a14:backgroundMark x1="6111" y1="35188" x2="12111" y2="35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5061" y="2413447"/>
              <a:ext cx="2146216" cy="3815495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5165F215-7EE9-E563-6862-072CC48F36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873179" y="3551832"/>
              <a:ext cx="2121023" cy="2058737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A1311D82-03FA-1795-0135-8CB1BCEA1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89235" y="3633211"/>
              <a:ext cx="2121023" cy="2058737"/>
            </a:xfrm>
            <a:prstGeom prst="rect">
              <a:avLst/>
            </a:prstGeom>
          </p:spPr>
        </p:pic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5393E1DB-21BE-044B-EE3E-DD3826BDA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00463" y="3551831"/>
              <a:ext cx="2121023" cy="2058737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90BB420E-6792-F5B9-B642-D6185D8F20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27846" y="3559018"/>
              <a:ext cx="2121023" cy="2058737"/>
            </a:xfrm>
            <a:prstGeom prst="rect">
              <a:avLst/>
            </a:prstGeom>
          </p:spPr>
        </p:pic>
        <p:pic>
          <p:nvPicPr>
            <p:cNvPr id="57" name="Espace réservé du contenu 4" descr="Une image contenant plein air, herbe, ciel, bétail  Description générée automatiquement">
              <a:extLst>
                <a:ext uri="{FF2B5EF4-FFF2-40B4-BE49-F238E27FC236}">
                  <a16:creationId xmlns:a16="http://schemas.microsoft.com/office/drawing/2014/main" id="{FDF42409-ED4A-2E5A-19B3-51C95491C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78" b="93348" l="10000" r="90000">
                          <a14:foregroundMark x1="40250" y1="92129" x2="41063" y2="92129"/>
                          <a14:foregroundMark x1="62938" y1="93126" x2="62938" y2="93126"/>
                          <a14:foregroundMark x1="17813" y1="85144" x2="17500" y2="88248"/>
                          <a14:foregroundMark x1="22313" y1="88803" x2="22188" y2="93348"/>
                          <a14:backgroundMark x1="30250" y1="58204" x2="34188" y2="58204"/>
                          <a14:backgroundMark x1="27500" y1="60310" x2="31313" y2="59202"/>
                          <a14:backgroundMark x1="73750" y1="57650" x2="71875" y2="44124"/>
                          <a14:backgroundMark x1="69938" y1="57761" x2="70625" y2="57982"/>
                          <a14:backgroundMark x1="71063" y1="50665" x2="71688" y2="53548"/>
                          <a14:backgroundMark x1="71188" y1="54324" x2="71438" y2="51663"/>
                          <a14:backgroundMark x1="70500" y1="55322" x2="70750" y2="52550"/>
                          <a14:backgroundMark x1="27375" y1="52882" x2="27375" y2="528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5944" y="4260433"/>
              <a:ext cx="2611496" cy="1472231"/>
            </a:xfrm>
            <a:prstGeom prst="rect">
              <a:avLst/>
            </a:prstGeom>
          </p:spPr>
        </p:pic>
        <p:pic>
          <p:nvPicPr>
            <p:cNvPr id="58" name="Image 57" descr="Une image contenant plein air, mammifère, herbe, mouton  Description générée automatiquement">
              <a:extLst>
                <a:ext uri="{FF2B5EF4-FFF2-40B4-BE49-F238E27FC236}">
                  <a16:creationId xmlns:a16="http://schemas.microsoft.com/office/drawing/2014/main" id="{1F15D831-A602-86AD-45A9-63DA7DAA3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44" b="89869" l="6000" r="90000">
                          <a14:foregroundMark x1="8188" y1="74015" x2="7688" y2="67824"/>
                          <a14:foregroundMark x1="27625" y1="77111" x2="27625" y2="77111"/>
                          <a14:foregroundMark x1="26937" y1="78424" x2="26125" y2="79737"/>
                          <a14:foregroundMark x1="19563" y1="77111" x2="19438" y2="79362"/>
                          <a14:foregroundMark x1="20938" y1="76360" x2="22625" y2="78987"/>
                          <a14:foregroundMark x1="52625" y1="80675" x2="52500" y2="79831"/>
                          <a14:foregroundMark x1="51000" y1="80300" x2="50688" y2="78987"/>
                          <a14:foregroundMark x1="40688" y1="79737" x2="41750" y2="76642"/>
                          <a14:foregroundMark x1="33063" y1="77767" x2="34063" y2="74203"/>
                          <a14:foregroundMark x1="54063" y1="61445" x2="54000" y2="61632"/>
                          <a14:foregroundMark x1="54063" y1="61351" x2="54063" y2="61351"/>
                          <a14:foregroundMark x1="40500" y1="80582" x2="40500" y2="80582"/>
                          <a14:foregroundMark x1="6250" y1="79550" x2="6250" y2="79550"/>
                          <a14:foregroundMark x1="6250" y1="74015" x2="6250" y2="74015"/>
                          <a14:foregroundMark x1="6188" y1="71295" x2="6188" y2="71295"/>
                          <a14:foregroundMark x1="6000" y1="68856" x2="6000" y2="68856"/>
                          <a14:backgroundMark x1="6500" y1="38837" x2="33688" y2="40901"/>
                          <a14:backgroundMark x1="33688" y1="40901" x2="83250" y2="39587"/>
                          <a14:backgroundMark x1="9000" y1="55535" x2="19250" y2="55722"/>
                          <a14:backgroundMark x1="19250" y1="55722" x2="37125" y2="52345"/>
                          <a14:backgroundMark x1="37125" y1="52345" x2="74438" y2="58161"/>
                          <a14:backgroundMark x1="32250" y1="73358" x2="31750" y2="75516"/>
                          <a14:backgroundMark x1="42063" y1="81238" x2="42000" y2="79831"/>
                          <a14:backgroundMark x1="51875" y1="78799" x2="51875" y2="78799"/>
                          <a14:backgroundMark x1="51625" y1="77111" x2="51625" y2="77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2681" y="3484984"/>
              <a:ext cx="3888630" cy="2590800"/>
            </a:xfrm>
            <a:prstGeom prst="rect">
              <a:avLst/>
            </a:prstGeom>
          </p:spPr>
        </p:pic>
      </p:grpSp>
      <p:sp>
        <p:nvSpPr>
          <p:cNvPr id="59" name="Ellipse 58">
            <a:extLst>
              <a:ext uri="{FF2B5EF4-FFF2-40B4-BE49-F238E27FC236}">
                <a16:creationId xmlns:a16="http://schemas.microsoft.com/office/drawing/2014/main" id="{F32065D8-D4F6-EAB3-1FF5-EB84A3951DD7}"/>
              </a:ext>
            </a:extLst>
          </p:cNvPr>
          <p:cNvSpPr/>
          <p:nvPr/>
        </p:nvSpPr>
        <p:spPr>
          <a:xfrm>
            <a:off x="7552211" y="2526691"/>
            <a:ext cx="902144" cy="5786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B8AAC7B9-14FB-AC0F-E308-F1B02C953696}"/>
              </a:ext>
            </a:extLst>
          </p:cNvPr>
          <p:cNvSpPr/>
          <p:nvPr/>
        </p:nvSpPr>
        <p:spPr>
          <a:xfrm>
            <a:off x="5802376" y="3614416"/>
            <a:ext cx="455260" cy="10058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FD7607F-D28B-C180-608F-CB508DF357C2}"/>
              </a:ext>
            </a:extLst>
          </p:cNvPr>
          <p:cNvSpPr/>
          <p:nvPr/>
        </p:nvSpPr>
        <p:spPr>
          <a:xfrm>
            <a:off x="5421478" y="2028107"/>
            <a:ext cx="4824503" cy="30929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2" name="Graphique 61" descr="Contrat contour">
            <a:extLst>
              <a:ext uri="{FF2B5EF4-FFF2-40B4-BE49-F238E27FC236}">
                <a16:creationId xmlns:a16="http://schemas.microsoft.com/office/drawing/2014/main" id="{C62E301B-55C2-0451-B425-D14513B25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05627" y="2402358"/>
            <a:ext cx="651779" cy="65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2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A9CED0C9-016E-9D0D-6D13-0715BE4B5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740CD97-D185-BDF7-FA0A-0076EFAB3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What uses for drones in livestock farming?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281621C-75A8-FF8E-DDED-B329071884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1216D31-833C-5D91-4B3F-E04886FCAE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1F8BBAB8-22DB-4A58-9777-8C7A9ACE08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67038" y="1936091"/>
            <a:ext cx="7280366" cy="3441787"/>
          </a:xfrm>
        </p:spPr>
        <p:txBody>
          <a:bodyPr>
            <a:normAutofit/>
          </a:bodyPr>
          <a:lstStyle/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Locating animals in distant pastures or hard-to-reach areas</a:t>
            </a:r>
          </a:p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Monitoring animals </a:t>
            </a:r>
          </a:p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Observing the environment</a:t>
            </a:r>
          </a:p>
          <a:p>
            <a:pPr marL="0" marR="0">
              <a:buFont typeface="Wingdings" panose="05000000000000000000" pitchFamily="2" charset="2"/>
              <a:buChar char="ü"/>
            </a:pPr>
            <a:r>
              <a:rPr lang="fr-FR" sz="2400"/>
              <a:t>Counting sheep </a:t>
            </a:r>
          </a:p>
        </p:txBody>
      </p:sp>
      <p:pic>
        <p:nvPicPr>
          <p:cNvPr id="17" name="Image 16" descr="Une image contenant herbe, plein air, plante, champignon  Description générée automatiquement">
            <a:extLst>
              <a:ext uri="{FF2B5EF4-FFF2-40B4-BE49-F238E27FC236}">
                <a16:creationId xmlns:a16="http://schemas.microsoft.com/office/drawing/2014/main" id="{C592BAAB-A95B-AFAB-A50F-FC3274596A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7358" y="410589"/>
            <a:ext cx="2014921" cy="1525502"/>
          </a:xfrm>
          <a:prstGeom prst="rect">
            <a:avLst/>
          </a:prstGeom>
        </p:spPr>
      </p:pic>
      <p:pic>
        <p:nvPicPr>
          <p:cNvPr id="19" name="Image 18" descr="Une image contenant herbe, plein air, plante, terrain  Description générée automatiquement">
            <a:extLst>
              <a:ext uri="{FF2B5EF4-FFF2-40B4-BE49-F238E27FC236}">
                <a16:creationId xmlns:a16="http://schemas.microsoft.com/office/drawing/2014/main" id="{892F4E69-6489-FA86-5BAA-AFDC2CE46C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7358" y="3601826"/>
            <a:ext cx="2014921" cy="1530199"/>
          </a:xfrm>
          <a:prstGeom prst="rect">
            <a:avLst/>
          </a:prstGeom>
        </p:spPr>
      </p:pic>
      <p:pic>
        <p:nvPicPr>
          <p:cNvPr id="20" name="Picture 6" descr="Une image contenant herbe, plein air, plante, terrain  Description générée automatiquement">
            <a:extLst>
              <a:ext uri="{FF2B5EF4-FFF2-40B4-BE49-F238E27FC236}">
                <a16:creationId xmlns:a16="http://schemas.microsoft.com/office/drawing/2014/main" id="{A617A27D-571A-549A-E095-7E73122B9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7358" y="2008800"/>
            <a:ext cx="2014921" cy="15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21" descr="Une image contenant mammifère, terrain, plein air, bétail  Le contenu généré par l’IA peut être incorrect.">
            <a:extLst>
              <a:ext uri="{FF2B5EF4-FFF2-40B4-BE49-F238E27FC236}">
                <a16:creationId xmlns:a16="http://schemas.microsoft.com/office/drawing/2014/main" id="{2C8DB5FE-B289-1483-D41A-435CE8A7F75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7359" y="5212416"/>
            <a:ext cx="2018400" cy="15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6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F88D3C3D-C916-033C-7673-66418812A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E8C89B5-86CD-057D-80F2-3FA03CBF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59" y="600891"/>
            <a:ext cx="10177323" cy="907808"/>
          </a:xfrm>
        </p:spPr>
        <p:txBody>
          <a:bodyPr>
            <a:noAutofit/>
          </a:bodyPr>
          <a:lstStyle/>
          <a:p>
            <a:r>
              <a:rPr lang="fr-FR" sz="2800"/>
              <a:t>Data collected for the labour, environmental and economic assessment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CD84F5F-679E-131E-F038-742F442AD2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726226A-F0EC-A324-0D7D-AFFDAEFCD7B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7173CDA1-FE1C-10C0-2F8D-4ABFFE61D8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8391" y="2177143"/>
            <a:ext cx="6972832" cy="3380827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fr-FR" sz="2000" b="1"/>
              <a:t>Quantitative</a:t>
            </a:r>
          </a:p>
          <a:p>
            <a:pPr marL="457200" lvl="1"/>
            <a:r>
              <a:rPr lang="fr-FR" sz="2000"/>
              <a:t>Time recorded for each activity</a:t>
            </a:r>
          </a:p>
          <a:p>
            <a:pPr marL="457200" lvl="1"/>
            <a:r>
              <a:rPr lang="fr-FR" sz="2000"/>
              <a:t>Energy consumption</a:t>
            </a:r>
          </a:p>
        </p:txBody>
      </p:sp>
      <p:sp>
        <p:nvSpPr>
          <p:cNvPr id="17" name="Espace réservé du contenu 5">
            <a:extLst>
              <a:ext uri="{FF2B5EF4-FFF2-40B4-BE49-F238E27FC236}">
                <a16:creationId xmlns:a16="http://schemas.microsoft.com/office/drawing/2014/main" id="{180F370F-2841-3BB0-7C14-33BE9909F888}"/>
              </a:ext>
            </a:extLst>
          </p:cNvPr>
          <p:cNvSpPr txBox="1">
            <a:spLocks/>
          </p:cNvSpPr>
          <p:nvPr/>
        </p:nvSpPr>
        <p:spPr>
          <a:xfrm>
            <a:off x="1074800" y="3402470"/>
            <a:ext cx="8351716" cy="134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lvl="1"/>
            <a:endParaRPr lang="fr-FR" sz="1600"/>
          </a:p>
          <a:p>
            <a:pPr marL="76200" lvl="1" indent="0">
              <a:buFont typeface="Arial"/>
              <a:buNone/>
            </a:pPr>
            <a:r>
              <a:rPr lang="fr-FR" sz="2000" b="1"/>
              <a:t>Qualitative</a:t>
            </a:r>
          </a:p>
          <a:p>
            <a:pPr marL="419100" lvl="1" indent="-342900"/>
            <a:r>
              <a:rPr lang="fr-FR" sz="2000"/>
              <a:t>Interviews on the experience of using drones: appeal, mental load, skills…</a:t>
            </a:r>
          </a:p>
        </p:txBody>
      </p:sp>
      <p:pic>
        <p:nvPicPr>
          <p:cNvPr id="19" name="Graphique 18" descr="Chronomètre 75% contour">
            <a:extLst>
              <a:ext uri="{FF2B5EF4-FFF2-40B4-BE49-F238E27FC236}">
                <a16:creationId xmlns:a16="http://schemas.microsoft.com/office/drawing/2014/main" id="{2CC89049-CC41-D425-87AA-2B56482121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5089" y="1744773"/>
            <a:ext cx="868001" cy="868001"/>
          </a:xfrm>
          <a:prstGeom prst="rect">
            <a:avLst/>
          </a:prstGeom>
        </p:spPr>
      </p:pic>
      <p:pic>
        <p:nvPicPr>
          <p:cNvPr id="21" name="Graphique 20" descr="Batterie en charge contour">
            <a:extLst>
              <a:ext uri="{FF2B5EF4-FFF2-40B4-BE49-F238E27FC236}">
                <a16:creationId xmlns:a16="http://schemas.microsoft.com/office/drawing/2014/main" id="{43578F5D-A3C1-6F40-51F7-B038BE3D4B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5608" y="2744427"/>
            <a:ext cx="868001" cy="868001"/>
          </a:xfrm>
          <a:prstGeom prst="rect">
            <a:avLst/>
          </a:prstGeom>
        </p:spPr>
      </p:pic>
      <p:pic>
        <p:nvPicPr>
          <p:cNvPr id="25" name="Graphique 24" descr="Avis des clients contour">
            <a:extLst>
              <a:ext uri="{FF2B5EF4-FFF2-40B4-BE49-F238E27FC236}">
                <a16:creationId xmlns:a16="http://schemas.microsoft.com/office/drawing/2014/main" id="{CAF85A48-B712-7EFB-8570-8D19FBA9F1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7822" y="3867556"/>
            <a:ext cx="782534" cy="7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2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C8130968-56F3-97C5-96D2-2794155D5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CF6FCBF-8D70-1C69-A4D4-B3CFAC8461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" name="Picture 4" descr="A blue and white geometric design  Description automatically generated">
            <a:extLst>
              <a:ext uri="{FF2B5EF4-FFF2-40B4-BE49-F238E27FC236}">
                <a16:creationId xmlns:a16="http://schemas.microsoft.com/office/drawing/2014/main" id="{C0A76239-917B-50E5-D080-DA33229432DB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586" y="0"/>
            <a:ext cx="5268414" cy="505668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8F2728C-31A7-5F6A-25B1-5E3FBCCA10AB}"/>
              </a:ext>
            </a:extLst>
          </p:cNvPr>
          <p:cNvSpPr txBox="1"/>
          <p:nvPr/>
        </p:nvSpPr>
        <p:spPr>
          <a:xfrm>
            <a:off x="162783" y="1517026"/>
            <a:ext cx="3148585" cy="4462760"/>
          </a:xfrm>
          <a:prstGeom prst="rect">
            <a:avLst/>
          </a:prstGeom>
          <a:noFill/>
        </p:spPr>
        <p:txBody>
          <a:bodyPr wrap="square" lIns="91440" tIns="0" rIns="91440" bIns="0" numCol="1" spcCol="180000" rtlCol="0" anchor="ctr">
            <a:spAutoFit/>
          </a:bodyPr>
          <a:lstStyle/>
          <a:p>
            <a:pPr rtl="0">
              <a:spcAft>
                <a:spcPts val="600"/>
              </a:spcAft>
            </a:pP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/>
                <a:cs typeface="Arial"/>
              </a:rPr>
              <a:t>Welcome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/>
                <a:cs typeface="Arial"/>
              </a:rPr>
              <a:t> - </a:t>
            </a:r>
            <a:r>
              <a:rPr lang="en-US" b="1">
                <a:solidFill>
                  <a:srgbClr val="01A497"/>
                </a:solidFill>
                <a:latin typeface="Arial"/>
                <a:cs typeface="Arial"/>
              </a:rPr>
              <a:t>09</a:t>
            </a:r>
            <a:r>
              <a:rPr lang="en-US" b="1" i="0" u="none" strike="noStrike">
                <a:solidFill>
                  <a:srgbClr val="01A497"/>
                </a:solidFill>
                <a:effectLst/>
                <a:latin typeface="Arial"/>
                <a:cs typeface="Arial"/>
              </a:rPr>
              <a:t>:30 </a:t>
            </a:r>
            <a:endParaRPr lang="en-US" b="1">
              <a:effectLst/>
              <a:latin typeface="Arial"/>
              <a:cs typeface="Arial"/>
            </a:endParaRPr>
          </a:p>
          <a:p>
            <a:pPr rtl="0">
              <a:spcAft>
                <a:spcPts val="600"/>
              </a:spcAft>
            </a:pPr>
            <a:br>
              <a:rPr lang="en-US" b="0">
                <a:effectLst/>
              </a:rPr>
            </a:br>
            <a:r>
              <a:rPr lang="en-US" b="1">
                <a:solidFill>
                  <a:srgbClr val="2F455C"/>
                </a:solidFill>
                <a:latin typeface="Arial"/>
                <a:cs typeface="Arial"/>
              </a:rPr>
              <a:t>Introduction</a:t>
            </a:r>
            <a:endParaRPr lang="en-US" b="0">
              <a:effectLst/>
              <a:latin typeface="Arial"/>
              <a:cs typeface="Arial"/>
            </a:endParaRPr>
          </a:p>
          <a:p>
            <a:pPr rtl="0">
              <a:spcAft>
                <a:spcPts val="600"/>
              </a:spcAft>
            </a:pPr>
            <a:br>
              <a:rPr lang="en-US" b="0">
                <a:effectLst/>
              </a:rPr>
            </a:br>
            <a:r>
              <a:rPr lang="en-US" b="1" i="0" u="none" strike="noStrike">
                <a:solidFill>
                  <a:srgbClr val="2F455C"/>
                </a:solidFill>
                <a:effectLst/>
                <a:latin typeface="Arial"/>
                <a:cs typeface="Arial"/>
              </a:rPr>
              <a:t>Testimonial </a:t>
            </a: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/>
                <a:cs typeface="Arial"/>
              </a:rPr>
              <a:t>workshops</a:t>
            </a:r>
            <a:endParaRPr lang="en-US" b="0">
              <a:effectLst/>
              <a:latin typeface="Arial"/>
              <a:cs typeface="Arial"/>
            </a:endParaRP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[</a:t>
            </a:r>
            <a:r>
              <a:rPr lang="fr-FR" sz="1600" b="1" err="1">
                <a:solidFill>
                  <a:srgbClr val="2F455C"/>
                </a:solidFill>
                <a:latin typeface="Arial"/>
                <a:cs typeface="Arial"/>
              </a:rPr>
              <a:t>FermInov</a:t>
            </a: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] </a:t>
            </a:r>
            <a:r>
              <a:rPr lang="fr-FR" sz="1600">
                <a:solidFill>
                  <a:srgbClr val="2F455C"/>
                </a:solidFill>
                <a:latin typeface="Arial"/>
                <a:cs typeface="Arial"/>
              </a:rPr>
              <a:t>: The drone, the farmer’s ally for optimising the management of suckler cattle at pasture.</a:t>
            </a: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[Carmejane] </a:t>
            </a:r>
            <a:r>
              <a:rPr lang="fr-FR" sz="1600">
                <a:solidFill>
                  <a:srgbClr val="2F455C"/>
                </a:solidFill>
                <a:latin typeface="Arial"/>
                <a:cs typeface="Arial"/>
              </a:rPr>
              <a:t>: Is the drone suited to my sheep farm?</a:t>
            </a: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b="1">
                <a:solidFill>
                  <a:srgbClr val="2F455C"/>
                </a:solidFill>
                <a:latin typeface="Arial"/>
                <a:cs typeface="Arial"/>
              </a:rPr>
              <a:t>[CIIRPO] </a:t>
            </a:r>
            <a:r>
              <a:rPr lang="fr-FR" sz="1600">
                <a:solidFill>
                  <a:srgbClr val="2F455C"/>
                </a:solidFill>
                <a:latin typeface="Arial"/>
                <a:cs typeface="Arial"/>
              </a:rPr>
              <a:t>: The drone for monitoring sheep flocks and testing other uses. </a:t>
            </a:r>
          </a:p>
          <a:p>
            <a:pPr marL="285750" lvl="1" indent="-285750">
              <a:lnSpc>
                <a:spcPts val="16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400">
              <a:solidFill>
                <a:srgbClr val="2F455C"/>
              </a:solidFill>
              <a:latin typeface="Arial" panose="020B0604020202020204" pitchFamily="34" charset="0"/>
            </a:endParaRPr>
          </a:p>
          <a:p>
            <a:pPr marL="0" lvl="1">
              <a:lnSpc>
                <a:spcPts val="1600"/>
              </a:lnSpc>
              <a:spcAft>
                <a:spcPts val="600"/>
              </a:spcAft>
            </a:pPr>
            <a:r>
              <a:rPr lang="en-US" b="1">
                <a:solidFill>
                  <a:srgbClr val="2F455C"/>
                </a:solidFill>
                <a:latin typeface="Arial"/>
                <a:cs typeface="Arial"/>
              </a:rPr>
              <a:t>Meal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/>
                <a:cs typeface="Arial"/>
              </a:rPr>
              <a:t> </a:t>
            </a: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/>
                <a:cs typeface="Arial"/>
              </a:rPr>
              <a:t>provided</a:t>
            </a:r>
            <a:endParaRPr lang="en-US" b="0">
              <a:effectLst/>
              <a:latin typeface="Arial"/>
              <a:cs typeface="Arial"/>
            </a:endParaRPr>
          </a:p>
          <a:p>
            <a:pPr marL="0" lvl="1">
              <a:lnSpc>
                <a:spcPts val="1600"/>
              </a:lnSpc>
              <a:spcAft>
                <a:spcPts val="600"/>
              </a:spcAft>
            </a:pPr>
            <a:endParaRPr lang="fr-FR" sz="1400">
              <a:solidFill>
                <a:srgbClr val="2F455C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D19ED-BB32-D43B-3463-6020A78F669E}"/>
              </a:ext>
            </a:extLst>
          </p:cNvPr>
          <p:cNvSpPr txBox="1"/>
          <p:nvPr/>
        </p:nvSpPr>
        <p:spPr>
          <a:xfrm>
            <a:off x="118722" y="787501"/>
            <a:ext cx="63782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err="1">
                <a:solidFill>
                  <a:srgbClr val="2F455C"/>
                </a:solidFill>
              </a:rPr>
              <a:t>Programme</a:t>
            </a:r>
            <a:r>
              <a:rPr lang="en-US" sz="3600" b="1">
                <a:solidFill>
                  <a:srgbClr val="2F455C"/>
                </a:solidFill>
              </a:rPr>
              <a:t> </a:t>
            </a:r>
            <a:endParaRPr lang="en-US" sz="3600" b="1">
              <a:solidFill>
                <a:srgbClr val="01A497"/>
              </a:solidFill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8DA57F06-58C3-1440-5B43-CC3C23D7ACD7}"/>
              </a:ext>
            </a:extLst>
          </p:cNvPr>
          <p:cNvCxnSpPr>
            <a:cxnSpLocks/>
          </p:cNvCxnSpPr>
          <p:nvPr/>
        </p:nvCxnSpPr>
        <p:spPr>
          <a:xfrm>
            <a:off x="3952782" y="1549262"/>
            <a:ext cx="0" cy="4791716"/>
          </a:xfrm>
          <a:prstGeom prst="line">
            <a:avLst/>
          </a:prstGeom>
          <a:ln w="38100">
            <a:solidFill>
              <a:srgbClr val="2F45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31" descr="A blue and black text  Description automatically generated">
            <a:extLst>
              <a:ext uri="{FF2B5EF4-FFF2-40B4-BE49-F238E27FC236}">
                <a16:creationId xmlns:a16="http://schemas.microsoft.com/office/drawing/2014/main" id="{CFAD2301-85B5-E846-181A-FAF6858DEB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783" y="202582"/>
            <a:ext cx="2000075" cy="48828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DFC2835-7DB6-7A5E-FBB6-FFAA5F5A44E0}"/>
              </a:ext>
            </a:extLst>
          </p:cNvPr>
          <p:cNvSpPr txBox="1"/>
          <p:nvPr/>
        </p:nvSpPr>
        <p:spPr>
          <a:xfrm>
            <a:off x="4071577" y="1939024"/>
            <a:ext cx="4286437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Aft>
                <a:spcPts val="600"/>
              </a:spcAft>
            </a:pPr>
            <a:br>
              <a:rPr lang="en-US" b="0">
                <a:effectLst/>
              </a:rPr>
            </a:b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A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orkshops and </a:t>
            </a:r>
            <a:r>
              <a:rPr lang="en-US" b="1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demonstrations</a:t>
            </a:r>
            <a:r>
              <a:rPr lang="en-US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endParaRPr lang="en-US" b="0">
              <a:effectLst/>
            </a:endParaRP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Demonstrations</a:t>
            </a:r>
            <a:r>
              <a:rPr lang="en-US" sz="1600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of 5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models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of drones</a:t>
            </a: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Workshop: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Count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ewes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without 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falling asleep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thanks to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artificial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0" u="none" strike="noStrike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intelligence</a:t>
            </a:r>
            <a:r>
              <a:rPr lang="en-US" sz="1600" i="0" u="none" strike="noStrike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 </a:t>
            </a:r>
            <a:endParaRPr lang="en-US" sz="1600">
              <a:effectLst/>
            </a:endParaRP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rgbClr val="2F455C"/>
                </a:solidFill>
                <a:latin typeface="Arial" panose="020B0604020202020204" pitchFamily="34" charset="0"/>
              </a:rPr>
              <a:t>Workshop: </a:t>
            </a:r>
            <a:r>
              <a:rPr lang="fr-FR" sz="1600">
                <a:solidFill>
                  <a:srgbClr val="2F455C"/>
                </a:solidFill>
                <a:latin typeface="Arial" panose="020B0604020202020204" pitchFamily="34" charset="0"/>
              </a:rPr>
              <a:t>How could your SME fund its AI and drone innovations?</a:t>
            </a:r>
          </a:p>
          <a:p>
            <a:pPr marL="285750" indent="-285750" rtl="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>
              <a:solidFill>
                <a:srgbClr val="2F455C"/>
              </a:solidFill>
              <a:latin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1" err="1">
                <a:solidFill>
                  <a:srgbClr val="2F455C"/>
                </a:solidFill>
                <a:latin typeface="Arial" panose="020B0604020202020204" pitchFamily="34" charset="0"/>
              </a:rPr>
              <a:t>Wrap-up</a:t>
            </a: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 of the </a:t>
            </a:r>
            <a:r>
              <a:rPr lang="en-US" b="1" err="1">
                <a:solidFill>
                  <a:srgbClr val="2F455C"/>
                </a:solidFill>
                <a:latin typeface="Arial" panose="020B0604020202020204" pitchFamily="34" charset="0"/>
              </a:rPr>
              <a:t>day</a:t>
            </a: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 – </a:t>
            </a:r>
            <a:r>
              <a:rPr lang="en-US" b="1">
                <a:solidFill>
                  <a:srgbClr val="01A497"/>
                </a:solidFill>
                <a:latin typeface="Arial" panose="020B0604020202020204" pitchFamily="34" charset="0"/>
              </a:rPr>
              <a:t>Ends 16:00</a:t>
            </a:r>
          </a:p>
          <a:p>
            <a:pPr>
              <a:spcAft>
                <a:spcPts val="600"/>
              </a:spcAft>
            </a:pPr>
            <a:endParaRPr lang="en-US" sz="1400" b="1">
              <a:solidFill>
                <a:srgbClr val="2F455C"/>
              </a:solidFill>
              <a:effectLst/>
              <a:latin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Bonus: </a:t>
            </a:r>
            <a:r>
              <a:rPr lang="en-US" b="1" err="1">
                <a:solidFill>
                  <a:srgbClr val="2F455C"/>
                </a:solidFill>
                <a:latin typeface="Arial" panose="020B0604020202020204" pitchFamily="34" charset="0"/>
              </a:rPr>
              <a:t>Visit</a:t>
            </a:r>
            <a:r>
              <a:rPr lang="en-US" b="1">
                <a:solidFill>
                  <a:srgbClr val="2F455C"/>
                </a:solidFill>
                <a:latin typeface="Arial" panose="020B0604020202020204" pitchFamily="34" charset="0"/>
              </a:rPr>
              <a:t> to the </a:t>
            </a:r>
            <a:r>
              <a:rPr lang="en-US" b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Mourier site for </a:t>
            </a:r>
            <a:r>
              <a:rPr lang="en-US" b="1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those</a:t>
            </a:r>
            <a:r>
              <a:rPr lang="en-US" b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err="1">
                <a:solidFill>
                  <a:srgbClr val="2F455C"/>
                </a:solidFill>
                <a:effectLst/>
                <a:latin typeface="Arial" panose="020B0604020202020204" pitchFamily="34" charset="0"/>
              </a:rPr>
              <a:t>interested</a:t>
            </a:r>
            <a:endParaRPr lang="en-US" b="0">
              <a:effectLst/>
            </a:endParaRPr>
          </a:p>
        </p:txBody>
      </p:sp>
      <p:sp>
        <p:nvSpPr>
          <p:cNvPr id="17" name="TextBox 84">
            <a:extLst>
              <a:ext uri="{FF2B5EF4-FFF2-40B4-BE49-F238E27FC236}">
                <a16:creationId xmlns:a16="http://schemas.microsoft.com/office/drawing/2014/main" id="{FDB8D675-8C1D-9FCB-F9C3-1CDA52E11365}"/>
              </a:ext>
            </a:extLst>
          </p:cNvPr>
          <p:cNvSpPr txBox="1"/>
          <p:nvPr/>
        </p:nvSpPr>
        <p:spPr>
          <a:xfrm>
            <a:off x="5771526" y="6194615"/>
            <a:ext cx="15829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rgbClr val="2F455C"/>
                </a:solidFill>
              </a:rPr>
              <a:t>In collaboration with:</a:t>
            </a:r>
          </a:p>
        </p:txBody>
      </p:sp>
      <p:pic>
        <p:nvPicPr>
          <p:cNvPr id="18" name="Image 17" descr="Une image contenant Polic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8C728219-8030-CD7E-6179-C9D6792E51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913" y="6141203"/>
            <a:ext cx="956437" cy="455264"/>
          </a:xfrm>
          <a:prstGeom prst="rect">
            <a:avLst/>
          </a:prstGeom>
        </p:spPr>
      </p:pic>
      <p:pic>
        <p:nvPicPr>
          <p:cNvPr id="19" name="Image 18" descr="Une image contenant texte, Graphique, Police, logo  Le contenu généré par l’IA peut être incorrect.">
            <a:extLst>
              <a:ext uri="{FF2B5EF4-FFF2-40B4-BE49-F238E27FC236}">
                <a16:creationId xmlns:a16="http://schemas.microsoft.com/office/drawing/2014/main" id="{597A26BD-4CB7-7864-4C36-73F4774041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6633" y="6033692"/>
            <a:ext cx="1120546" cy="613072"/>
          </a:xfrm>
          <a:prstGeom prst="rect">
            <a:avLst/>
          </a:prstGeom>
        </p:spPr>
      </p:pic>
      <p:pic>
        <p:nvPicPr>
          <p:cNvPr id="20" name="Image 19" descr="Une image contenant Police, logo, Graphique, symbole  Le contenu généré par l’IA peut être incorrect.">
            <a:extLst>
              <a:ext uri="{FF2B5EF4-FFF2-40B4-BE49-F238E27FC236}">
                <a16:creationId xmlns:a16="http://schemas.microsoft.com/office/drawing/2014/main" id="{ED3540A4-1AF7-7DE0-2D26-E7C70B98E44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74" b="25914"/>
          <a:stretch/>
        </p:blipFill>
        <p:spPr>
          <a:xfrm>
            <a:off x="8163350" y="6172445"/>
            <a:ext cx="1153012" cy="383728"/>
          </a:xfrm>
          <a:prstGeom prst="rect">
            <a:avLst/>
          </a:prstGeom>
        </p:spPr>
      </p:pic>
      <p:pic>
        <p:nvPicPr>
          <p:cNvPr id="21" name="Image 20" descr="Une image contenant text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E3C48976-A84A-0DA1-853B-ADF736B84B2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4642" y="5875058"/>
            <a:ext cx="1088008" cy="882641"/>
          </a:xfrm>
          <a:prstGeom prst="rect">
            <a:avLst/>
          </a:prstGeom>
        </p:spPr>
      </p:pic>
      <p:pic>
        <p:nvPicPr>
          <p:cNvPr id="22" name="Image 21" descr="Une image contenant texte, Police, Bleu électrique, capture d’écran  Le contenu généré par l’IA peut être incorrect.">
            <a:extLst>
              <a:ext uri="{FF2B5EF4-FFF2-40B4-BE49-F238E27FC236}">
                <a16:creationId xmlns:a16="http://schemas.microsoft.com/office/drawing/2014/main" id="{65B11F82-CF67-959C-B2E2-CC15FD82A3F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2408" y="6425447"/>
            <a:ext cx="1330008" cy="327588"/>
          </a:xfrm>
          <a:prstGeom prst="rect">
            <a:avLst/>
          </a:prstGeom>
        </p:spPr>
      </p:pic>
      <p:pic>
        <p:nvPicPr>
          <p:cNvPr id="23" name="Image 22" descr="Une image contenant logo, Graphique, symbole, Police  Le contenu généré par l’IA peut être incorrect.">
            <a:extLst>
              <a:ext uri="{FF2B5EF4-FFF2-40B4-BE49-F238E27FC236}">
                <a16:creationId xmlns:a16="http://schemas.microsoft.com/office/drawing/2014/main" id="{FA25FD8D-897A-4C7C-BBF0-7EB37FAE36D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478" y="5867608"/>
            <a:ext cx="1445581" cy="1002269"/>
          </a:xfrm>
          <a:prstGeom prst="rect">
            <a:avLst/>
          </a:prstGeom>
        </p:spPr>
      </p:pic>
      <p:pic>
        <p:nvPicPr>
          <p:cNvPr id="24" name="Image 23" descr="Une image contenant texte, Police, logo, Graphique  Le contenu généré par l’IA peut être incorrect.">
            <a:extLst>
              <a:ext uri="{FF2B5EF4-FFF2-40B4-BE49-F238E27FC236}">
                <a16:creationId xmlns:a16="http://schemas.microsoft.com/office/drawing/2014/main" id="{50B894E1-3E08-C1AB-533D-B67405A652B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243" y="5941356"/>
            <a:ext cx="1368218" cy="75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3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97B4577-483D-C251-0B9A-E8C7B6D71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Introducing the speakers </a:t>
            </a:r>
            <a:endParaRPr lang="en-US"/>
          </a:p>
        </p:txBody>
      </p:sp>
      <p:pic>
        <p:nvPicPr>
          <p:cNvPr id="1026" name="Picture 2" descr="Retrouvez les supports de la rencontre technique FERM'INOV">
            <a:extLst>
              <a:ext uri="{FF2B5EF4-FFF2-40B4-BE49-F238E27FC236}">
                <a16:creationId xmlns:a16="http://schemas.microsoft.com/office/drawing/2014/main" id="{ADB4410A-A61A-AB5A-3475-504A8C5E3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5244" y="1559954"/>
            <a:ext cx="2216584" cy="121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Polic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69626FD2-650E-5424-53D7-294DF63E48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031" y="4581949"/>
            <a:ext cx="1512130" cy="719774"/>
          </a:xfrm>
          <a:prstGeom prst="rect">
            <a:avLst/>
          </a:prstGeom>
        </p:spPr>
      </p:pic>
      <p:pic>
        <p:nvPicPr>
          <p:cNvPr id="7" name="Image 6" descr="Une image contenant Police, logo, Graphique, symbole  Le contenu généré par l’IA peut être incorrect.">
            <a:extLst>
              <a:ext uri="{FF2B5EF4-FFF2-40B4-BE49-F238E27FC236}">
                <a16:creationId xmlns:a16="http://schemas.microsoft.com/office/drawing/2014/main" id="{52B0B652-67E0-59FB-E292-D06EEE5A4F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74" b="25914"/>
          <a:stretch/>
        </p:blipFill>
        <p:spPr>
          <a:xfrm>
            <a:off x="5095805" y="4628916"/>
            <a:ext cx="2000390" cy="665740"/>
          </a:xfrm>
          <a:prstGeom prst="rect">
            <a:avLst/>
          </a:prstGeom>
        </p:spPr>
      </p:pic>
      <p:pic>
        <p:nvPicPr>
          <p:cNvPr id="9" name="Image 8" descr="Une image contenant logo, Graphique, symbole, Police  Le contenu généré par l’IA peut être incorrect.">
            <a:extLst>
              <a:ext uri="{FF2B5EF4-FFF2-40B4-BE49-F238E27FC236}">
                <a16:creationId xmlns:a16="http://schemas.microsoft.com/office/drawing/2014/main" id="{E3FFEBE0-FEC0-D283-03BC-E314EB7EC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892" y="1457307"/>
            <a:ext cx="2634408" cy="1826522"/>
          </a:xfrm>
          <a:prstGeom prst="rect">
            <a:avLst/>
          </a:prstGeom>
        </p:spPr>
      </p:pic>
      <p:pic>
        <p:nvPicPr>
          <p:cNvPr id="10" name="Image 9" descr="Une image contenant texte, Police, logo, Graphique  Le contenu généré par l’IA peut être incorrect.">
            <a:extLst>
              <a:ext uri="{FF2B5EF4-FFF2-40B4-BE49-F238E27FC236}">
                <a16:creationId xmlns:a16="http://schemas.microsoft.com/office/drawing/2014/main" id="{8FF9E48A-19FC-9E2C-1C9F-480EAD6E8E7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9772" y="1624152"/>
            <a:ext cx="2469203" cy="135359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C5212A2-100A-4572-CDC5-4EF08BE663E3}"/>
              </a:ext>
            </a:extLst>
          </p:cNvPr>
          <p:cNvSpPr txBox="1"/>
          <p:nvPr/>
        </p:nvSpPr>
        <p:spPr>
          <a:xfrm>
            <a:off x="947854" y="1947009"/>
            <a:ext cx="2330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The ICAERUS project team</a:t>
            </a:r>
            <a:endParaRPr lang="en-US" sz="2000" b="1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0B60FF-2956-B30D-6ACE-8D97F77BC64D}"/>
              </a:ext>
            </a:extLst>
          </p:cNvPr>
          <p:cNvSpPr txBox="1"/>
          <p:nvPr/>
        </p:nvSpPr>
        <p:spPr>
          <a:xfrm>
            <a:off x="947854" y="3144597"/>
            <a:ext cx="2330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Hosted in the Limousin region by</a:t>
            </a:r>
            <a:endParaRPr lang="en-US" sz="2000" b="1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4743BD8-B21D-C598-9BC0-B8674646A993}"/>
              </a:ext>
            </a:extLst>
          </p:cNvPr>
          <p:cNvSpPr txBox="1"/>
          <p:nvPr/>
        </p:nvSpPr>
        <p:spPr>
          <a:xfrm>
            <a:off x="947854" y="4741781"/>
            <a:ext cx="233060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/>
              <a:t>Supported by</a:t>
            </a:r>
            <a:endParaRPr lang="en-US" sz="2000" b="1"/>
          </a:p>
        </p:txBody>
      </p:sp>
      <p:pic>
        <p:nvPicPr>
          <p:cNvPr id="8" name="Image 7" descr="Une image contenant text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39FF0FC0-580D-7A85-8189-6170481A12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5959" y="2718076"/>
            <a:ext cx="1998421" cy="162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7583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BD2AE118-5668-659C-414F-0DF5EB3F1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0E70334-2778-3BEE-0280-3B60798EB7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6E8227A9-39ED-395F-3820-8A2DF4BD7D7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B1B8EE8-5D8D-6B53-E036-CBAEEE4A1FBB}"/>
              </a:ext>
            </a:extLst>
          </p:cNvPr>
          <p:cNvSpPr>
            <a:spLocks noGrp="1"/>
          </p:cNvSpPr>
          <p:nvPr>
            <p:ph type="ftr" idx="4294967295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>
              <a:defRPr lang="en-US"/>
            </a:defPPr>
            <a:lvl1pPr marL="0"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200" kern="1200">
                <a:solidFill>
                  <a:schemeClr val="tx1">
                    <a:tint val="82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E3EF46-7A02-6FE9-4334-1BBA279614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316" y="635866"/>
            <a:ext cx="12035367" cy="6355949"/>
          </a:xfrm>
          <a:solidFill>
            <a:schemeClr val="bg1"/>
          </a:solidFill>
          <a:ln w="28575">
            <a:solidFill>
              <a:srgbClr val="1F4E79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9:30-10:00 – </a:t>
            </a:r>
            <a:r>
              <a:rPr lang="fr-FR" sz="1100">
                <a:solidFill>
                  <a:srgbClr val="1F4E79"/>
                </a:solidFill>
              </a:rPr>
              <a:t>Welcome</a:t>
            </a: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100">
                <a:solidFill>
                  <a:srgbClr val="1F4E79"/>
                </a:solidFill>
              </a:rPr>
              <a:t>coffee</a:t>
            </a: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10:00-10:20 -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 Introduction</a:t>
            </a:r>
            <a:r>
              <a:rPr lang="fr-FR" sz="1100"/>
              <a:t> :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ICAERUS in Europe + general intro</a:t>
            </a:r>
            <a:r>
              <a:rPr lang="fr-FR" sz="1100"/>
              <a:t>: Drones to improve life in rural areas, with varied use cases AL – 8’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ICAERUS in France </a:t>
            </a:r>
            <a:r>
              <a:rPr lang="fr-FR" sz="1100"/>
              <a:t>: to what extent can drones improve the working conditions of livestock farmers for monitoring animals in grassland areas? EN – 7’</a:t>
            </a:r>
          </a:p>
          <a:p>
            <a:pPr lvl="1" indent="-457200">
              <a:lnSpc>
                <a:spcPts val="1600"/>
              </a:lnSpc>
            </a:pPr>
            <a:r>
              <a:rPr lang="fr-FR" sz="1100"/>
              <a:t>Questions – 5’ </a:t>
            </a: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10:20-11:50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 - Testimonial</a:t>
            </a:r>
            <a:r>
              <a:rPr lang="fr-FR" sz="1100" b="1"/>
              <a:t> 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workshops 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  <a:endParaRPr lang="fr-FR" sz="1100" b="1">
              <a:solidFill>
                <a:schemeClr val="bg1"/>
              </a:solidFill>
              <a:highlight>
                <a:srgbClr val="00FF00"/>
              </a:highlight>
            </a:endParaRPr>
          </a:p>
          <a:p>
            <a:pPr lvl="1" indent="-457200">
              <a:lnSpc>
                <a:spcPts val="1600"/>
              </a:lnSpc>
            </a:pPr>
            <a:r>
              <a:rPr lang="fr-FR" sz="1100"/>
              <a:t>[</a:t>
            </a:r>
            <a:r>
              <a:rPr lang="fr-FR" sz="1100" b="1" err="1"/>
              <a:t>FermInov</a:t>
            </a:r>
            <a:r>
              <a:rPr lang="fr-FR" sz="1100"/>
              <a:t>] : “The drone, the farmer’s ally for observing suckler cattle on grass.” - 20’ + 10 questions</a:t>
            </a:r>
          </a:p>
          <a:p>
            <a:pPr lvl="1" indent="-457200">
              <a:lnSpc>
                <a:spcPts val="1600"/>
              </a:lnSpc>
            </a:pPr>
            <a:r>
              <a:rPr lang="fr-FR" sz="1100"/>
              <a:t>[</a:t>
            </a:r>
            <a:r>
              <a:rPr lang="fr-FR" sz="1100" b="1"/>
              <a:t>Carmejane</a:t>
            </a:r>
            <a:r>
              <a:rPr lang="fr-FR" sz="1100"/>
              <a:t>]: “Is the drone suited to my farm?” 20’ + 10 questions</a:t>
            </a:r>
          </a:p>
          <a:p>
            <a:pPr lvl="1" indent="-457200">
              <a:lnSpc>
                <a:spcPts val="1600"/>
              </a:lnSpc>
            </a:pPr>
            <a:r>
              <a:rPr lang="fr-FR" sz="1100"/>
              <a:t>[</a:t>
            </a:r>
            <a:r>
              <a:rPr lang="fr-FR" sz="1100" b="1"/>
              <a:t>CIIRPO</a:t>
            </a:r>
            <a:r>
              <a:rPr lang="fr-FR" sz="1100"/>
              <a:t>] : “The drone, a new tool for observing sheep and an experimental platform.” 20’ + 10 questions</a:t>
            </a:r>
            <a:endParaRPr lang="fr-FR" sz="110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11:50-12:30</a:t>
            </a:r>
            <a:r>
              <a:rPr lang="fr-FR" sz="1100" b="1">
                <a:solidFill>
                  <a:schemeClr val="accent2">
                    <a:lumMod val="75000"/>
                  </a:schemeClr>
                </a:solidFill>
              </a:rPr>
              <a:t> - Mini training/information</a:t>
            </a: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  <a:endParaRPr lang="fr-FR" sz="1100" b="1">
              <a:solidFill>
                <a:schemeClr val="bg1"/>
              </a:solidFill>
              <a:highlight>
                <a:srgbClr val="00FF00"/>
              </a:highlight>
            </a:endParaRPr>
          </a:p>
          <a:p>
            <a:pPr lvl="1" indent="-457200">
              <a:lnSpc>
                <a:spcPts val="1600"/>
              </a:lnSpc>
            </a:pPr>
            <a:r>
              <a:rPr lang="fr-FR" sz="1100"/>
              <a:t>Presentation of the </a:t>
            </a:r>
            <a:r>
              <a:rPr lang="fr-FR" sz="1100" b="1"/>
              <a:t>practical guide </a:t>
            </a:r>
            <a:r>
              <a:rPr lang="fr-FR" sz="1100"/>
              <a:t>“Drones in livestock farming: opportunities, risks and good practices.” &amp; online academy demo AL – 10’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Labour assessment EN/AL – 20’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Questions - 10’</a:t>
            </a: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Lunch break</a:t>
            </a:r>
            <a:r>
              <a:rPr lang="fr-FR" sz="1100"/>
              <a:t> – 12:30 /14:30 catering-------------------------------------------------------------------------------------------  </a:t>
            </a: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During lunch</a:t>
            </a:r>
            <a:r>
              <a:rPr lang="fr-FR" sz="1100"/>
              <a:t> – Demonstration of ICAERUS resources</a:t>
            </a:r>
          </a:p>
          <a:p>
            <a:pPr indent="-457200">
              <a:lnSpc>
                <a:spcPts val="1600"/>
              </a:lnSpc>
            </a:pPr>
            <a:r>
              <a:rPr lang="fr-FR" sz="1100" b="1">
                <a:solidFill>
                  <a:srgbClr val="D17C42"/>
                </a:solidFill>
              </a:rPr>
              <a:t>Technical demonstrations: drones suited to farmers or to advanced experiments. (</a:t>
            </a:r>
            <a:r>
              <a:rPr lang="fr-FR" sz="1100" b="1" err="1">
                <a:solidFill>
                  <a:srgbClr val="D17C42"/>
                </a:solidFill>
              </a:rPr>
              <a:t>walk-around</a:t>
            </a:r>
            <a:r>
              <a:rPr lang="fr-FR" sz="1100" b="1">
                <a:solidFill>
                  <a:srgbClr val="D17C42"/>
                </a:solidFill>
              </a:rPr>
              <a:t>)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14:30 – 15:15 Group workshop - In-flight demo </a:t>
            </a:r>
            <a:endParaRPr lang="fr-FR" sz="1100"/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14:45-15:30 Workshop A - Ground demo </a:t>
            </a:r>
            <a:r>
              <a:rPr lang="fr-FR" sz="1100"/>
              <a:t>: AI stand (Count sheep without falling asleep, thanks to artificial intelligence)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14:45-15:30 Workshop B - drone stand </a:t>
            </a:r>
            <a:r>
              <a:rPr lang="fr-FR" sz="1100" b="1">
                <a:solidFill>
                  <a:schemeClr val="bg1"/>
                </a:solidFill>
                <a:highlight>
                  <a:srgbClr val="008080"/>
                </a:highlight>
              </a:rPr>
              <a:t> </a:t>
            </a:r>
          </a:p>
          <a:p>
            <a:pPr lvl="1" indent="-457200">
              <a:lnSpc>
                <a:spcPts val="1600"/>
              </a:lnSpc>
            </a:pPr>
            <a:r>
              <a:rPr lang="fr-FR" sz="1100" b="1"/>
              <a:t>14:45-15:30 Workshop C - TEF stand: a scheme to fund the development of AI in agriculture</a:t>
            </a:r>
            <a:endParaRPr lang="fr-FR" sz="1100" b="1">
              <a:solidFill>
                <a:schemeClr val="bg1"/>
              </a:solidFill>
              <a:highlight>
                <a:srgbClr val="008080"/>
              </a:highlight>
            </a:endParaRPr>
          </a:p>
          <a:p>
            <a:pPr marL="0" indent="0">
              <a:lnSpc>
                <a:spcPts val="1600"/>
              </a:lnSpc>
              <a:buNone/>
            </a:pPr>
            <a:r>
              <a:rPr lang="fr-FR" sz="1100">
                <a:solidFill>
                  <a:schemeClr val="accent2">
                    <a:lumMod val="75000"/>
                  </a:schemeClr>
                </a:solidFill>
              </a:rPr>
              <a:t>15:30-16:00</a:t>
            </a:r>
            <a:r>
              <a:rPr lang="fr-FR" sz="1100"/>
              <a:t> [All] </a:t>
            </a:r>
            <a:r>
              <a:rPr lang="fr-FR" sz="1100" b="1"/>
              <a:t>Wrap-up of the day </a:t>
            </a:r>
            <a:r>
              <a:rPr lang="fr-FR" sz="1100"/>
              <a:t>-  return of questionnaires</a:t>
            </a:r>
            <a:r>
              <a:rPr lang="fr-FR" sz="1100" b="1">
                <a:solidFill>
                  <a:schemeClr val="bg1"/>
                </a:solidFill>
                <a:highlight>
                  <a:srgbClr val="00FF00"/>
                </a:highlight>
              </a:rPr>
              <a:t> </a:t>
            </a:r>
            <a:endParaRPr lang="fr-FR" sz="1100"/>
          </a:p>
          <a:p>
            <a:pPr marL="0" indent="0">
              <a:lnSpc>
                <a:spcPts val="1600"/>
              </a:lnSpc>
              <a:buNone/>
            </a:pPr>
            <a:r>
              <a:rPr lang="fr-FR" sz="1100"/>
              <a:t>16:00 - CIIRPO visit (for volunteers)</a:t>
            </a:r>
          </a:p>
          <a:p>
            <a:pPr marL="0" indent="0">
              <a:lnSpc>
                <a:spcPts val="1600"/>
              </a:lnSpc>
              <a:buNone/>
            </a:pPr>
            <a:endParaRPr lang="fr-FR" sz="110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3085F91-07E9-D79E-8394-1FEF09245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57" y="8546"/>
            <a:ext cx="10515600" cy="515830"/>
          </a:xfrm>
        </p:spPr>
        <p:txBody>
          <a:bodyPr anchor="t">
            <a:normAutofit/>
          </a:bodyPr>
          <a:lstStyle/>
          <a:p>
            <a:pPr algn="ctr"/>
            <a:r>
              <a:rPr lang="fr-FR" sz="2800"/>
              <a:t>The programme</a:t>
            </a:r>
          </a:p>
        </p:txBody>
      </p:sp>
    </p:spTree>
    <p:extLst>
      <p:ext uri="{BB962C8B-B14F-4D97-AF65-F5344CB8AC3E}">
        <p14:creationId xmlns:p14="http://schemas.microsoft.com/office/powerpoint/2010/main" val="27707449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0A06A-A6F1-C85C-C386-2E97E5027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580"/>
            <a:ext cx="6665536" cy="2496241"/>
          </a:xfrm>
        </p:spPr>
        <p:txBody>
          <a:bodyPr>
            <a:normAutofit/>
          </a:bodyPr>
          <a:lstStyle/>
          <a:p>
            <a:r>
              <a:rPr lang="fr-FR"/>
              <a:t>Drones in grassland livestock farming: opportunities, risks and good practices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697F4C-E278-5928-7315-1885790628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FB9D0E-E424-4186-894E-F9E3A1967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59774">
            <a:off x="8264839" y="903507"/>
            <a:ext cx="2333205" cy="34755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797B5A-35BE-9A93-978D-013B6D60C3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517" y="4264855"/>
            <a:ext cx="1459600" cy="1462732"/>
          </a:xfrm>
          <a:prstGeom prst="rect">
            <a:avLst/>
          </a:prstGeom>
        </p:spPr>
      </p:pic>
      <p:cxnSp>
        <p:nvCxnSpPr>
          <p:cNvPr id="8" name="Connecteur : en arc 7">
            <a:extLst>
              <a:ext uri="{FF2B5EF4-FFF2-40B4-BE49-F238E27FC236}">
                <a16:creationId xmlns:a16="http://schemas.microsoft.com/office/drawing/2014/main" id="{9EE41342-FFB9-31DF-5FD6-51B4F8E3CA6B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9507023" y="4056189"/>
            <a:ext cx="632730" cy="1247333"/>
          </a:xfrm>
          <a:prstGeom prst="curvedConnector2">
            <a:avLst/>
          </a:prstGeom>
          <a:ln w="38100">
            <a:solidFill>
              <a:srgbClr val="1F4E7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hlinkClick r:id="rId4"/>
            <a:extLst>
              <a:ext uri="{FF2B5EF4-FFF2-40B4-BE49-F238E27FC236}">
                <a16:creationId xmlns:a16="http://schemas.microsoft.com/office/drawing/2014/main" id="{6E645EA5-D857-35D8-3695-A55BB2704ED6}"/>
              </a:ext>
            </a:extLst>
          </p:cNvPr>
          <p:cNvSpPr/>
          <p:nvPr/>
        </p:nvSpPr>
        <p:spPr>
          <a:xfrm>
            <a:off x="7503736" y="5147814"/>
            <a:ext cx="2839941" cy="744718"/>
          </a:xfrm>
          <a:prstGeom prst="rect">
            <a:avLst/>
          </a:prstGeom>
          <a:solidFill>
            <a:srgbClr val="00D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Practical guide available free of charge</a:t>
            </a:r>
          </a:p>
        </p:txBody>
      </p:sp>
    </p:spTree>
    <p:extLst>
      <p:ext uri="{BB962C8B-B14F-4D97-AF65-F5344CB8AC3E}">
        <p14:creationId xmlns:p14="http://schemas.microsoft.com/office/powerpoint/2010/main" val="131997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4B13-E4C2-A6C6-AE55-19ED8B229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942C56-DD5D-7173-6E56-4EFC9ED186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770F1D-B063-2B70-8BAB-D14959BE1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3026902" cy="443059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56515B-63A4-D851-F67D-3D4131F340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1919" y="0"/>
            <a:ext cx="3058278" cy="38272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4CE6EDA-46AA-DF20-C7EE-B5F4D5B9E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592" y="1"/>
            <a:ext cx="3080181" cy="55995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9A01F0E-1F92-476A-409F-514AB5619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3360" y="1"/>
            <a:ext cx="3201635" cy="621226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FC4140F-C3FB-5584-7F79-3D41D3E63A7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9774">
            <a:off x="485723" y="4702762"/>
            <a:ext cx="1319651" cy="196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7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/>
          <p:nvPr/>
        </p:nvSpPr>
        <p:spPr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0" y="2772333"/>
            <a:ext cx="121920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Labour assessment &amp;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socio-economic-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environmental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3600" b="1" err="1">
                <a:solidFill>
                  <a:schemeClr val="bg1"/>
                </a:solidFill>
              </a:rPr>
              <a:t>footprint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271487" y="5711931"/>
            <a:ext cx="5824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C.I.I.R.P.O| </a:t>
            </a:r>
            <a:r>
              <a:rPr lang="en-US" sz="1600">
                <a:solidFill>
                  <a:srgbClr val="1F4E79"/>
                </a:solidFill>
              </a:rPr>
              <a:t>10 </a:t>
            </a:r>
            <a:r>
              <a:rPr lang="en-US" sz="1600" err="1">
                <a:solidFill>
                  <a:srgbClr val="1F4E79"/>
                </a:solidFill>
              </a:rPr>
              <a:t>April</a:t>
            </a:r>
            <a:r>
              <a:rPr lang="en-US" sz="1600">
                <a:solidFill>
                  <a:srgbClr val="1F4E79"/>
                </a:solidFill>
              </a:rPr>
              <a:t> 2025</a:t>
            </a:r>
            <a:endParaRPr/>
          </a:p>
        </p:txBody>
      </p:sp>
      <p:pic>
        <p:nvPicPr>
          <p:cNvPr id="105" name="Google Shape;10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576" y="6050833"/>
            <a:ext cx="2584655" cy="636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6D563-5B16-2247-5515-E1CA4A1CFC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94601-C1AC-71F8-E434-261863DCFDAB}"/>
              </a:ext>
            </a:extLst>
          </p:cNvPr>
          <p:cNvSpPr txBox="1"/>
          <p:nvPr/>
        </p:nvSpPr>
        <p:spPr>
          <a:xfrm>
            <a:off x="10577821" y="74711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E45B5B-206A-4BB4-5535-30E6B7F71C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6752" y="5967779"/>
            <a:ext cx="1273837" cy="6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texte, Graphique, Police, logo  Le contenu généré par l’IA peut être incorrect.">
            <a:extLst>
              <a:ext uri="{FF2B5EF4-FFF2-40B4-BE49-F238E27FC236}">
                <a16:creationId xmlns:a16="http://schemas.microsoft.com/office/drawing/2014/main" id="{ABF2C455-B8BA-4EE4-99BB-8AA42CED15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490" y="5969517"/>
            <a:ext cx="1120546" cy="613072"/>
          </a:xfrm>
          <a:prstGeom prst="rect">
            <a:avLst/>
          </a:prstGeom>
        </p:spPr>
      </p:pic>
      <p:pic>
        <p:nvPicPr>
          <p:cNvPr id="6" name="Image 5" descr="Une image contenant logo, Graphique, symbole, Police  Le contenu généré par l’IA peut être incorrect.">
            <a:extLst>
              <a:ext uri="{FF2B5EF4-FFF2-40B4-BE49-F238E27FC236}">
                <a16:creationId xmlns:a16="http://schemas.microsoft.com/office/drawing/2014/main" id="{58AFD607-911C-2FDA-F1C3-B6B425D917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1" y="53077"/>
            <a:ext cx="1156834" cy="802071"/>
          </a:xfrm>
          <a:prstGeom prst="rect">
            <a:avLst/>
          </a:prstGeom>
        </p:spPr>
      </p:pic>
      <p:pic>
        <p:nvPicPr>
          <p:cNvPr id="7" name="Image 6" descr="Une image contenant text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2E8ECA6B-D4C1-8B28-223F-75BE4F7B6B4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2287" y="5875216"/>
            <a:ext cx="1088008" cy="882641"/>
          </a:xfrm>
          <a:prstGeom prst="rect">
            <a:avLst/>
          </a:prstGeom>
        </p:spPr>
      </p:pic>
      <p:sp>
        <p:nvSpPr>
          <p:cNvPr id="8" name="Google Shape;100;p1">
            <a:extLst>
              <a:ext uri="{FF2B5EF4-FFF2-40B4-BE49-F238E27FC236}">
                <a16:creationId xmlns:a16="http://schemas.microsoft.com/office/drawing/2014/main" id="{8DCB9C84-9178-A9C8-78EF-430E856481F8}"/>
              </a:ext>
            </a:extLst>
          </p:cNvPr>
          <p:cNvSpPr txBox="1"/>
          <p:nvPr/>
        </p:nvSpPr>
        <p:spPr>
          <a:xfrm>
            <a:off x="0" y="5396710"/>
            <a:ext cx="131499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Technical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day: the drone,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aid for monitoring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herds</a:t>
            </a:r>
            <a:endParaRPr lang="en-US" sz="2000" b="1">
              <a:solidFill>
                <a:srgbClr val="1F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Google Shape;101;p1">
            <a:extLst>
              <a:ext uri="{FF2B5EF4-FFF2-40B4-BE49-F238E27FC236}">
                <a16:creationId xmlns:a16="http://schemas.microsoft.com/office/drawing/2014/main" id="{D9B248FE-24AD-CB0A-8A38-1FBE9107D882}"/>
              </a:ext>
            </a:extLst>
          </p:cNvPr>
          <p:cNvGrpSpPr/>
          <p:nvPr/>
        </p:nvGrpSpPr>
        <p:grpSpPr>
          <a:xfrm>
            <a:off x="6367487" y="5881208"/>
            <a:ext cx="5562938" cy="738664"/>
            <a:chOff x="-1615440" y="4976949"/>
            <a:chExt cx="12227443" cy="738664"/>
          </a:xfrm>
        </p:grpSpPr>
        <p:sp>
          <p:nvSpPr>
            <p:cNvPr id="10" name="Google Shape;102;p1">
              <a:extLst>
                <a:ext uri="{FF2B5EF4-FFF2-40B4-BE49-F238E27FC236}">
                  <a16:creationId xmlns:a16="http://schemas.microsoft.com/office/drawing/2014/main" id="{C7764D2B-FC18-2DC3-3FEF-FDAA84901F02}"/>
                </a:ext>
              </a:extLst>
            </p:cNvPr>
            <p:cNvSpPr txBox="1"/>
            <p:nvPr/>
          </p:nvSpPr>
          <p:spPr>
            <a:xfrm>
              <a:off x="-1615440" y="4976949"/>
              <a:ext cx="12191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Adrien LEBRETON, Estelle NICOLAS</a:t>
              </a:r>
              <a:endParaRPr/>
            </a:p>
          </p:txBody>
        </p:sp>
        <p:sp>
          <p:nvSpPr>
            <p:cNvPr id="11" name="Google Shape;103;p1">
              <a:extLst>
                <a:ext uri="{FF2B5EF4-FFF2-40B4-BE49-F238E27FC236}">
                  <a16:creationId xmlns:a16="http://schemas.microsoft.com/office/drawing/2014/main" id="{46D39930-5C7F-75F5-5B1C-56602677AA79}"/>
                </a:ext>
              </a:extLst>
            </p:cNvPr>
            <p:cNvSpPr txBox="1"/>
            <p:nvPr/>
          </p:nvSpPr>
          <p:spPr>
            <a:xfrm>
              <a:off x="-1615439" y="5346281"/>
              <a:ext cx="122274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Institut</a:t>
              </a: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l’Élevage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BE13128A-32E8-6DAB-E6BB-64CDBF3FD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333788C-562B-B9A8-A39E-4B89280B82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BF81C78C-5E9E-5FAC-8C32-0606E2BAAEB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989E64F-ED56-C03C-20B2-FCDE32C13607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C3E20B-FFA7-E650-89FD-8B400DB2889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B5363872-EB52-3226-040F-86B68CCFA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90A6E42-B531-EEB8-8B77-2B9AE91BCF66}"/>
              </a:ext>
            </a:extLst>
          </p:cNvPr>
          <p:cNvSpPr txBox="1">
            <a:spLocks/>
          </p:cNvSpPr>
          <p:nvPr/>
        </p:nvSpPr>
        <p:spPr>
          <a:xfrm>
            <a:off x="11061699" y="6384927"/>
            <a:ext cx="901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EA637E1-4C0B-4560-864E-8F6A53895EB7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9" name="ouverture_fils">
            <a:hlinkClick r:id="" action="ppaction://media"/>
            <a:extLst>
              <a:ext uri="{FF2B5EF4-FFF2-40B4-BE49-F238E27FC236}">
                <a16:creationId xmlns:a16="http://schemas.microsoft.com/office/drawing/2014/main" id="{DF8C20E8-7472-B3DE-40B0-104689C02A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-9359"/>
            <a:ext cx="6097063" cy="345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DE5B73AD-1622-175C-A407-84A06112625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28" y="3438426"/>
            <a:ext cx="6138097" cy="34284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9D5A172-4217-CA80-1DD2-D55D57EAF57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525" y="3428999"/>
            <a:ext cx="6096001" cy="342900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5F91BEE-EB7E-2B42-1791-02005AAA1AB1}"/>
              </a:ext>
            </a:extLst>
          </p:cNvPr>
          <p:cNvSpPr txBox="1"/>
          <p:nvPr/>
        </p:nvSpPr>
        <p:spPr>
          <a:xfrm>
            <a:off x="8758300" y="3228944"/>
            <a:ext cx="14241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fr-FR"/>
            </a:defPPr>
            <a:lvl1pPr algn="ctr">
              <a:defRPr sz="2400" b="1"/>
            </a:lvl1pPr>
          </a:lstStyle>
          <a:p>
            <a:r>
              <a:rPr lang="fr-FR" sz="2000"/>
              <a:t>Conventional</a:t>
            </a:r>
            <a:endParaRPr lang="en-US" sz="2000"/>
          </a:p>
        </p:txBody>
      </p:sp>
      <p:pic>
        <p:nvPicPr>
          <p:cNvPr id="16" name="DJI_20231004091614_0016_S">
            <a:hlinkClick r:id="" action="ppaction://media"/>
            <a:extLst>
              <a:ext uri="{FF2B5EF4-FFF2-40B4-BE49-F238E27FC236}">
                <a16:creationId xmlns:a16="http://schemas.microsoft.com/office/drawing/2014/main" id="{5155ECC7-632E-84DB-4896-EEAA8241CE8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9427"/>
            <a:ext cx="6096000" cy="342899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2477C2D-7E18-1D4C-B84A-4A048157D6B3}"/>
              </a:ext>
            </a:extLst>
          </p:cNvPr>
          <p:cNvSpPr txBox="1"/>
          <p:nvPr/>
        </p:nvSpPr>
        <p:spPr>
          <a:xfrm>
            <a:off x="2377460" y="3252530"/>
            <a:ext cx="921922" cy="40011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7030A0"/>
                </a:solidFill>
              </a:rPr>
              <a:t>Drone</a:t>
            </a:r>
            <a:endParaRPr lang="en-US" sz="2000">
              <a:solidFill>
                <a:srgbClr val="7030A0"/>
              </a:solidFill>
            </a:endParaRP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3C1748D0-F5B9-9B6A-0FAA-B94EA584ADF8}"/>
              </a:ext>
            </a:extLst>
          </p:cNvPr>
          <p:cNvSpPr/>
          <p:nvPr/>
        </p:nvSpPr>
        <p:spPr>
          <a:xfrm rot="5400000">
            <a:off x="5373486" y="3240198"/>
            <a:ext cx="400050" cy="365125"/>
          </a:xfrm>
          <a:prstGeom prst="downArrow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31F95733-8DF4-DFE4-4CBD-280674C22777}"/>
              </a:ext>
            </a:extLst>
          </p:cNvPr>
          <p:cNvSpPr/>
          <p:nvPr/>
        </p:nvSpPr>
        <p:spPr>
          <a:xfrm rot="16200000">
            <a:off x="6403810" y="3230996"/>
            <a:ext cx="400050" cy="365125"/>
          </a:xfrm>
          <a:prstGeom prst="downArrow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2E794477-51A3-19C5-BCFD-3136C77ECD23}"/>
              </a:ext>
            </a:extLst>
          </p:cNvPr>
          <p:cNvSpPr txBox="1">
            <a:spLocks/>
          </p:cNvSpPr>
          <p:nvPr/>
        </p:nvSpPr>
        <p:spPr>
          <a:xfrm>
            <a:off x="2334477" y="1019265"/>
            <a:ext cx="7506119" cy="54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40000"/>
              </a:lnSpc>
              <a:buClr>
                <a:schemeClr val="dk1"/>
              </a:buClr>
              <a:buSzPts val="2800"/>
              <a:buNone/>
              <a:defRPr sz="2000"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914400" indent="-3810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indent="-3556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indent="-3429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ctr"/>
            <a:r>
              <a:rPr lang="fr-FR" sz="2400">
                <a:solidFill>
                  <a:schemeClr val="accent4">
                    <a:lumMod val="60000"/>
                    <a:lumOff val="40000"/>
                  </a:schemeClr>
                </a:solidFill>
              </a:rPr>
              <a:t>Measuring daily working time (pasture round)</a:t>
            </a: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9691E0E9-18BF-9896-3966-F3544DF248E8}"/>
              </a:ext>
            </a:extLst>
          </p:cNvPr>
          <p:cNvCxnSpPr>
            <a:cxnSpLocks/>
            <a:stCxn id="5" idx="2"/>
            <a:endCxn id="17" idx="0"/>
          </p:cNvCxnSpPr>
          <p:nvPr/>
        </p:nvCxnSpPr>
        <p:spPr>
          <a:xfrm flipH="1">
            <a:off x="2838421" y="1564811"/>
            <a:ext cx="3249116" cy="1687719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C834E6A-3C58-8F88-36AC-ECB8D53970C3}"/>
              </a:ext>
            </a:extLst>
          </p:cNvPr>
          <p:cNvCxnSpPr>
            <a:cxnSpLocks/>
            <a:stCxn id="5" idx="2"/>
            <a:endCxn id="15" idx="0"/>
          </p:cNvCxnSpPr>
          <p:nvPr/>
        </p:nvCxnSpPr>
        <p:spPr>
          <a:xfrm>
            <a:off x="6087537" y="1564811"/>
            <a:ext cx="3382827" cy="166413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128B238-6E3A-40BD-F75A-BF3E8350DAF0}"/>
              </a:ext>
            </a:extLst>
          </p:cNvPr>
          <p:cNvSpPr/>
          <p:nvPr/>
        </p:nvSpPr>
        <p:spPr>
          <a:xfrm>
            <a:off x="-9526" y="-9359"/>
            <a:ext cx="12201526" cy="393005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C9082B73-C5B3-EDBD-046C-14C928F77795}"/>
              </a:ext>
            </a:extLst>
          </p:cNvPr>
          <p:cNvSpPr txBox="1">
            <a:spLocks/>
          </p:cNvSpPr>
          <p:nvPr/>
        </p:nvSpPr>
        <p:spPr>
          <a:xfrm>
            <a:off x="2712059" y="-41879"/>
            <a:ext cx="6833220" cy="47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fr-FR" sz="2400" b="1">
                <a:solidFill>
                  <a:schemeClr val="tx2">
                    <a:lumMod val="10000"/>
                  </a:schemeClr>
                </a:solidFill>
              </a:rPr>
              <a:t>Measuring the impact of drone use on labour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164580-F068-BFD3-41FD-A946D82D3900}"/>
              </a:ext>
            </a:extLst>
          </p:cNvPr>
          <p:cNvSpPr txBox="1"/>
          <p:nvPr/>
        </p:nvSpPr>
        <p:spPr>
          <a:xfrm>
            <a:off x="5763561" y="3138810"/>
            <a:ext cx="664877" cy="523220"/>
          </a:xfrm>
          <a:prstGeom prst="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>
                <a:solidFill>
                  <a:schemeClr val="tx2">
                    <a:lumMod val="10000"/>
                  </a:schemeClr>
                </a:solidFill>
              </a:rPr>
              <a:t>VS</a:t>
            </a:r>
            <a:endParaRPr lang="en-US" sz="100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9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5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5F8D250-A464-09BD-D922-3B55BBCF4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FF6004-1E37-4881-4588-3EB7F6224194}"/>
              </a:ext>
            </a:extLst>
          </p:cNvPr>
          <p:cNvSpPr/>
          <p:nvPr/>
        </p:nvSpPr>
        <p:spPr>
          <a:xfrm>
            <a:off x="9532261" y="0"/>
            <a:ext cx="1603188" cy="4428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D993D88A-5942-6BA4-E277-6399FC393A9E}"/>
              </a:ext>
            </a:extLst>
          </p:cNvPr>
          <p:cNvCxnSpPr>
            <a:cxnSpLocks/>
          </p:cNvCxnSpPr>
          <p:nvPr/>
        </p:nvCxnSpPr>
        <p:spPr>
          <a:xfrm>
            <a:off x="6353655" y="151417"/>
            <a:ext cx="0" cy="6074997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9E6AE88-A32A-9899-0753-2F98C43BA625}"/>
              </a:ext>
            </a:extLst>
          </p:cNvPr>
          <p:cNvSpPr/>
          <p:nvPr/>
        </p:nvSpPr>
        <p:spPr>
          <a:xfrm>
            <a:off x="5155612" y="1861764"/>
            <a:ext cx="2148444" cy="885115"/>
          </a:xfrm>
          <a:prstGeom prst="rect">
            <a:avLst/>
          </a:prstGeom>
          <a:solidFill>
            <a:schemeClr val="bg1"/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6B6AC52-FDC8-E5C4-7538-2C9B74D64555}"/>
              </a:ext>
            </a:extLst>
          </p:cNvPr>
          <p:cNvSpPr/>
          <p:nvPr/>
        </p:nvSpPr>
        <p:spPr>
          <a:xfrm>
            <a:off x="2336133" y="5505523"/>
            <a:ext cx="3878375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F96B659-BC69-406E-6D60-E3D8F293529C}"/>
              </a:ext>
            </a:extLst>
          </p:cNvPr>
          <p:cNvSpPr/>
          <p:nvPr/>
        </p:nvSpPr>
        <p:spPr>
          <a:xfrm>
            <a:off x="7329085" y="5502191"/>
            <a:ext cx="3934617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BCE536A-8981-22DF-1B34-7622A3C793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25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8904CEE-E03D-ABD3-DA78-52C9242C4AC2}"/>
              </a:ext>
            </a:extLst>
          </p:cNvPr>
          <p:cNvGrpSpPr/>
          <p:nvPr/>
        </p:nvGrpSpPr>
        <p:grpSpPr>
          <a:xfrm>
            <a:off x="7510053" y="1058757"/>
            <a:ext cx="3848519" cy="3376246"/>
            <a:chOff x="6553200" y="1482574"/>
            <a:chExt cx="3848519" cy="3376246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AF569C55-6411-AFD4-DA03-4B64328F0E44}"/>
                </a:ext>
              </a:extLst>
            </p:cNvPr>
            <p:cNvSpPr/>
            <p:nvPr/>
          </p:nvSpPr>
          <p:spPr>
            <a:xfrm>
              <a:off x="6553200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45DA6199-4BA2-6582-6E56-9F75B83F57E1}"/>
                </a:ext>
              </a:extLst>
            </p:cNvPr>
            <p:cNvSpPr/>
            <p:nvPr/>
          </p:nvSpPr>
          <p:spPr>
            <a:xfrm>
              <a:off x="7263625" y="2175982"/>
              <a:ext cx="1036313" cy="1561104"/>
            </a:xfrm>
            <a:custGeom>
              <a:avLst/>
              <a:gdLst>
                <a:gd name="connsiteX0" fmla="*/ 1547 w 1361678"/>
                <a:gd name="connsiteY0" fmla="*/ 633046 h 1858945"/>
                <a:gd name="connsiteX1" fmla="*/ 21644 w 1361678"/>
                <a:gd name="connsiteY1" fmla="*/ 1095271 h 1858945"/>
                <a:gd name="connsiteX2" fmla="*/ 41740 w 1361678"/>
                <a:gd name="connsiteY2" fmla="*/ 1215851 h 1858945"/>
                <a:gd name="connsiteX3" fmla="*/ 51789 w 1361678"/>
                <a:gd name="connsiteY3" fmla="*/ 1718268 h 1858945"/>
                <a:gd name="connsiteX4" fmla="*/ 61837 w 1361678"/>
                <a:gd name="connsiteY4" fmla="*/ 1758462 h 1858945"/>
                <a:gd name="connsiteX5" fmla="*/ 71885 w 1361678"/>
                <a:gd name="connsiteY5" fmla="*/ 1808704 h 1858945"/>
                <a:gd name="connsiteX6" fmla="*/ 81934 w 1361678"/>
                <a:gd name="connsiteY6" fmla="*/ 1838849 h 1858945"/>
                <a:gd name="connsiteX7" fmla="*/ 132176 w 1361678"/>
                <a:gd name="connsiteY7" fmla="*/ 1858945 h 1858945"/>
                <a:gd name="connsiteX8" fmla="*/ 554206 w 1361678"/>
                <a:gd name="connsiteY8" fmla="*/ 1848897 h 1858945"/>
                <a:gd name="connsiteX9" fmla="*/ 624545 w 1361678"/>
                <a:gd name="connsiteY9" fmla="*/ 1838849 h 1858945"/>
                <a:gd name="connsiteX10" fmla="*/ 664738 w 1361678"/>
                <a:gd name="connsiteY10" fmla="*/ 1828800 h 1858945"/>
                <a:gd name="connsiteX11" fmla="*/ 1317881 w 1361678"/>
                <a:gd name="connsiteY11" fmla="*/ 1818752 h 1858945"/>
                <a:gd name="connsiteX12" fmla="*/ 1327929 w 1361678"/>
                <a:gd name="connsiteY12" fmla="*/ 954594 h 1858945"/>
                <a:gd name="connsiteX13" fmla="*/ 1287736 w 1361678"/>
                <a:gd name="connsiteY13" fmla="*/ 803868 h 1858945"/>
                <a:gd name="connsiteX14" fmla="*/ 1207349 w 1361678"/>
                <a:gd name="connsiteY14" fmla="*/ 341644 h 1858945"/>
                <a:gd name="connsiteX15" fmla="*/ 1197301 w 1361678"/>
                <a:gd name="connsiteY15" fmla="*/ 251209 h 1858945"/>
                <a:gd name="connsiteX16" fmla="*/ 1157107 w 1361678"/>
                <a:gd name="connsiteY16" fmla="*/ 120581 h 1858945"/>
                <a:gd name="connsiteX17" fmla="*/ 1116914 w 1361678"/>
                <a:gd name="connsiteY17" fmla="*/ 30145 h 1858945"/>
                <a:gd name="connsiteX18" fmla="*/ 1066672 w 1361678"/>
                <a:gd name="connsiteY18" fmla="*/ 20097 h 1858945"/>
                <a:gd name="connsiteX19" fmla="*/ 915947 w 1361678"/>
                <a:gd name="connsiteY19" fmla="*/ 0 h 1858945"/>
                <a:gd name="connsiteX20" fmla="*/ 292949 w 1361678"/>
                <a:gd name="connsiteY20" fmla="*/ 10049 h 1858945"/>
                <a:gd name="connsiteX21" fmla="*/ 242707 w 1361678"/>
                <a:gd name="connsiteY21" fmla="*/ 20097 h 1858945"/>
                <a:gd name="connsiteX22" fmla="*/ 182417 w 1361678"/>
                <a:gd name="connsiteY22" fmla="*/ 40194 h 1858945"/>
                <a:gd name="connsiteX23" fmla="*/ 152272 w 1361678"/>
                <a:gd name="connsiteY23" fmla="*/ 140677 h 1858945"/>
                <a:gd name="connsiteX24" fmla="*/ 142224 w 1361678"/>
                <a:gd name="connsiteY24" fmla="*/ 190919 h 1858945"/>
                <a:gd name="connsiteX25" fmla="*/ 112079 w 1361678"/>
                <a:gd name="connsiteY25" fmla="*/ 261257 h 1858945"/>
                <a:gd name="connsiteX26" fmla="*/ 102031 w 1361678"/>
                <a:gd name="connsiteY26" fmla="*/ 311499 h 1858945"/>
                <a:gd name="connsiteX27" fmla="*/ 41740 w 1361678"/>
                <a:gd name="connsiteY27" fmla="*/ 442128 h 1858945"/>
                <a:gd name="connsiteX28" fmla="*/ 1547 w 1361678"/>
                <a:gd name="connsiteY28" fmla="*/ 653143 h 1858945"/>
                <a:gd name="connsiteX29" fmla="*/ 1547 w 1361678"/>
                <a:gd name="connsiteY29" fmla="*/ 633046 h 185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61678" h="1858945">
                  <a:moveTo>
                    <a:pt x="1547" y="633046"/>
                  </a:moveTo>
                  <a:cubicBezTo>
                    <a:pt x="4896" y="706734"/>
                    <a:pt x="11033" y="941416"/>
                    <a:pt x="21644" y="1095271"/>
                  </a:cubicBezTo>
                  <a:cubicBezTo>
                    <a:pt x="24447" y="1135922"/>
                    <a:pt x="39771" y="1175151"/>
                    <a:pt x="41740" y="1215851"/>
                  </a:cubicBezTo>
                  <a:cubicBezTo>
                    <a:pt x="49836" y="1383161"/>
                    <a:pt x="45589" y="1550877"/>
                    <a:pt x="51789" y="1718268"/>
                  </a:cubicBezTo>
                  <a:cubicBezTo>
                    <a:pt x="52300" y="1732069"/>
                    <a:pt x="58841" y="1744981"/>
                    <a:pt x="61837" y="1758462"/>
                  </a:cubicBezTo>
                  <a:cubicBezTo>
                    <a:pt x="65542" y="1775134"/>
                    <a:pt x="67743" y="1792135"/>
                    <a:pt x="71885" y="1808704"/>
                  </a:cubicBezTo>
                  <a:cubicBezTo>
                    <a:pt x="74454" y="1818980"/>
                    <a:pt x="73797" y="1832068"/>
                    <a:pt x="81934" y="1838849"/>
                  </a:cubicBezTo>
                  <a:cubicBezTo>
                    <a:pt x="95791" y="1850396"/>
                    <a:pt x="115429" y="1852246"/>
                    <a:pt x="132176" y="1858945"/>
                  </a:cubicBezTo>
                  <a:lnTo>
                    <a:pt x="554206" y="1848897"/>
                  </a:lnTo>
                  <a:cubicBezTo>
                    <a:pt x="577871" y="1847931"/>
                    <a:pt x="601243" y="1843086"/>
                    <a:pt x="624545" y="1838849"/>
                  </a:cubicBezTo>
                  <a:cubicBezTo>
                    <a:pt x="638132" y="1836379"/>
                    <a:pt x="650934" y="1829200"/>
                    <a:pt x="664738" y="1828800"/>
                  </a:cubicBezTo>
                  <a:cubicBezTo>
                    <a:pt x="882387" y="1822491"/>
                    <a:pt x="1100167" y="1822101"/>
                    <a:pt x="1317881" y="1818752"/>
                  </a:cubicBezTo>
                  <a:cubicBezTo>
                    <a:pt x="1384397" y="1486177"/>
                    <a:pt x="1364581" y="1621657"/>
                    <a:pt x="1327929" y="954594"/>
                  </a:cubicBezTo>
                  <a:cubicBezTo>
                    <a:pt x="1325076" y="902675"/>
                    <a:pt x="1300347" y="854313"/>
                    <a:pt x="1287736" y="803868"/>
                  </a:cubicBezTo>
                  <a:cubicBezTo>
                    <a:pt x="1254228" y="669835"/>
                    <a:pt x="1216376" y="422888"/>
                    <a:pt x="1207349" y="341644"/>
                  </a:cubicBezTo>
                  <a:cubicBezTo>
                    <a:pt x="1204000" y="311499"/>
                    <a:pt x="1202891" y="281020"/>
                    <a:pt x="1197301" y="251209"/>
                  </a:cubicBezTo>
                  <a:cubicBezTo>
                    <a:pt x="1189806" y="211238"/>
                    <a:pt x="1168911" y="159928"/>
                    <a:pt x="1157107" y="120581"/>
                  </a:cubicBezTo>
                  <a:cubicBezTo>
                    <a:pt x="1147853" y="89733"/>
                    <a:pt x="1146343" y="52217"/>
                    <a:pt x="1116914" y="30145"/>
                  </a:cubicBezTo>
                  <a:cubicBezTo>
                    <a:pt x="1103251" y="19898"/>
                    <a:pt x="1083519" y="22905"/>
                    <a:pt x="1066672" y="20097"/>
                  </a:cubicBezTo>
                  <a:cubicBezTo>
                    <a:pt x="1025085" y="13166"/>
                    <a:pt x="956574" y="5079"/>
                    <a:pt x="915947" y="0"/>
                  </a:cubicBezTo>
                  <a:lnTo>
                    <a:pt x="292949" y="10049"/>
                  </a:lnTo>
                  <a:cubicBezTo>
                    <a:pt x="275878" y="10559"/>
                    <a:pt x="259184" y="15603"/>
                    <a:pt x="242707" y="20097"/>
                  </a:cubicBezTo>
                  <a:cubicBezTo>
                    <a:pt x="222270" y="25671"/>
                    <a:pt x="202514" y="33495"/>
                    <a:pt x="182417" y="40194"/>
                  </a:cubicBezTo>
                  <a:cubicBezTo>
                    <a:pt x="156664" y="194717"/>
                    <a:pt x="191217" y="23843"/>
                    <a:pt x="152272" y="140677"/>
                  </a:cubicBezTo>
                  <a:cubicBezTo>
                    <a:pt x="146871" y="156880"/>
                    <a:pt x="147625" y="174716"/>
                    <a:pt x="142224" y="190919"/>
                  </a:cubicBezTo>
                  <a:cubicBezTo>
                    <a:pt x="134158" y="215119"/>
                    <a:pt x="122127" y="237811"/>
                    <a:pt x="112079" y="261257"/>
                  </a:cubicBezTo>
                  <a:cubicBezTo>
                    <a:pt x="108730" y="278004"/>
                    <a:pt x="107432" y="295296"/>
                    <a:pt x="102031" y="311499"/>
                  </a:cubicBezTo>
                  <a:cubicBezTo>
                    <a:pt x="72245" y="400856"/>
                    <a:pt x="76862" y="389446"/>
                    <a:pt x="41740" y="442128"/>
                  </a:cubicBezTo>
                  <a:cubicBezTo>
                    <a:pt x="-160" y="567827"/>
                    <a:pt x="12965" y="504703"/>
                    <a:pt x="1547" y="653143"/>
                  </a:cubicBezTo>
                  <a:cubicBezTo>
                    <a:pt x="1290" y="656483"/>
                    <a:pt x="-1802" y="559358"/>
                    <a:pt x="1547" y="63304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FC813FF-E40D-A17B-93D8-E256758E9E09}"/>
                </a:ext>
              </a:extLst>
            </p:cNvPr>
            <p:cNvSpPr/>
            <p:nvPr/>
          </p:nvSpPr>
          <p:spPr>
            <a:xfrm>
              <a:off x="8933956" y="2937400"/>
              <a:ext cx="939097" cy="1052451"/>
            </a:xfrm>
            <a:custGeom>
              <a:avLst/>
              <a:gdLst>
                <a:gd name="connsiteX0" fmla="*/ 51344 w 1237050"/>
                <a:gd name="connsiteY0" fmla="*/ 351692 h 1386672"/>
                <a:gd name="connsiteX1" fmla="*/ 61393 w 1237050"/>
                <a:gd name="connsiteY1" fmla="*/ 522514 h 1386672"/>
                <a:gd name="connsiteX2" fmla="*/ 131731 w 1237050"/>
                <a:gd name="connsiteY2" fmla="*/ 723481 h 1386672"/>
                <a:gd name="connsiteX3" fmla="*/ 151828 w 1237050"/>
                <a:gd name="connsiteY3" fmla="*/ 803868 h 1386672"/>
                <a:gd name="connsiteX4" fmla="*/ 212118 w 1237050"/>
                <a:gd name="connsiteY4" fmla="*/ 944545 h 1386672"/>
                <a:gd name="connsiteX5" fmla="*/ 262360 w 1237050"/>
                <a:gd name="connsiteY5" fmla="*/ 1115367 h 1386672"/>
                <a:gd name="connsiteX6" fmla="*/ 302553 w 1237050"/>
                <a:gd name="connsiteY6" fmla="*/ 1205802 h 1386672"/>
                <a:gd name="connsiteX7" fmla="*/ 332698 w 1237050"/>
                <a:gd name="connsiteY7" fmla="*/ 1266092 h 1386672"/>
                <a:gd name="connsiteX8" fmla="*/ 433182 w 1237050"/>
                <a:gd name="connsiteY8" fmla="*/ 1326382 h 1386672"/>
                <a:gd name="connsiteX9" fmla="*/ 604004 w 1237050"/>
                <a:gd name="connsiteY9" fmla="*/ 1386672 h 1386672"/>
                <a:gd name="connsiteX10" fmla="*/ 845164 w 1237050"/>
                <a:gd name="connsiteY10" fmla="*/ 1376624 h 1386672"/>
                <a:gd name="connsiteX11" fmla="*/ 935599 w 1237050"/>
                <a:gd name="connsiteY11" fmla="*/ 1346479 h 1386672"/>
                <a:gd name="connsiteX12" fmla="*/ 1015986 w 1237050"/>
                <a:gd name="connsiteY12" fmla="*/ 1326382 h 1386672"/>
                <a:gd name="connsiteX13" fmla="*/ 1086325 w 1237050"/>
                <a:gd name="connsiteY13" fmla="*/ 1286189 h 1386672"/>
                <a:gd name="connsiteX14" fmla="*/ 1126518 w 1237050"/>
                <a:gd name="connsiteY14" fmla="*/ 1215850 h 1386672"/>
                <a:gd name="connsiteX15" fmla="*/ 1206905 w 1237050"/>
                <a:gd name="connsiteY15" fmla="*/ 1034980 h 1386672"/>
                <a:gd name="connsiteX16" fmla="*/ 1237050 w 1237050"/>
                <a:gd name="connsiteY16" fmla="*/ 884255 h 1386672"/>
                <a:gd name="connsiteX17" fmla="*/ 1227001 w 1237050"/>
                <a:gd name="connsiteY17" fmla="*/ 643094 h 1386672"/>
                <a:gd name="connsiteX18" fmla="*/ 1176760 w 1237050"/>
                <a:gd name="connsiteY18" fmla="*/ 512466 h 1386672"/>
                <a:gd name="connsiteX19" fmla="*/ 1136566 w 1237050"/>
                <a:gd name="connsiteY19" fmla="*/ 422030 h 1386672"/>
                <a:gd name="connsiteX20" fmla="*/ 1106421 w 1237050"/>
                <a:gd name="connsiteY20" fmla="*/ 381837 h 1386672"/>
                <a:gd name="connsiteX21" fmla="*/ 1066228 w 1237050"/>
                <a:gd name="connsiteY21" fmla="*/ 311498 h 1386672"/>
                <a:gd name="connsiteX22" fmla="*/ 1005938 w 1237050"/>
                <a:gd name="connsiteY22" fmla="*/ 261257 h 1386672"/>
                <a:gd name="connsiteX23" fmla="*/ 804971 w 1237050"/>
                <a:gd name="connsiteY23" fmla="*/ 90435 h 1386672"/>
                <a:gd name="connsiteX24" fmla="*/ 714536 w 1237050"/>
                <a:gd name="connsiteY24" fmla="*/ 50241 h 1386672"/>
                <a:gd name="connsiteX25" fmla="*/ 654245 w 1237050"/>
                <a:gd name="connsiteY25" fmla="*/ 30145 h 1386672"/>
                <a:gd name="connsiteX26" fmla="*/ 543714 w 1237050"/>
                <a:gd name="connsiteY26" fmla="*/ 0 h 1386672"/>
                <a:gd name="connsiteX27" fmla="*/ 232215 w 1237050"/>
                <a:gd name="connsiteY27" fmla="*/ 10048 h 1386672"/>
                <a:gd name="connsiteX28" fmla="*/ 202070 w 1237050"/>
                <a:gd name="connsiteY28" fmla="*/ 30145 h 1386672"/>
                <a:gd name="connsiteX29" fmla="*/ 111634 w 1237050"/>
                <a:gd name="connsiteY29" fmla="*/ 90435 h 1386672"/>
                <a:gd name="connsiteX30" fmla="*/ 81489 w 1237050"/>
                <a:gd name="connsiteY30" fmla="*/ 130628 h 1386672"/>
                <a:gd name="connsiteX31" fmla="*/ 41296 w 1237050"/>
                <a:gd name="connsiteY31" fmla="*/ 150725 h 1386672"/>
                <a:gd name="connsiteX32" fmla="*/ 21199 w 1237050"/>
                <a:gd name="connsiteY32" fmla="*/ 190918 h 1386672"/>
                <a:gd name="connsiteX33" fmla="*/ 11151 w 1237050"/>
                <a:gd name="connsiteY33" fmla="*/ 231112 h 1386672"/>
                <a:gd name="connsiteX34" fmla="*/ 1103 w 1237050"/>
                <a:gd name="connsiteY34" fmla="*/ 261257 h 1386672"/>
                <a:gd name="connsiteX35" fmla="*/ 31248 w 1237050"/>
                <a:gd name="connsiteY35" fmla="*/ 271305 h 1386672"/>
                <a:gd name="connsiteX36" fmla="*/ 51344 w 1237050"/>
                <a:gd name="connsiteY36" fmla="*/ 351692 h 13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7050" h="1386672">
                  <a:moveTo>
                    <a:pt x="51344" y="351692"/>
                  </a:moveTo>
                  <a:cubicBezTo>
                    <a:pt x="56368" y="393560"/>
                    <a:pt x="49339" y="466763"/>
                    <a:pt x="61393" y="522514"/>
                  </a:cubicBezTo>
                  <a:cubicBezTo>
                    <a:pt x="76392" y="591885"/>
                    <a:pt x="114517" y="654627"/>
                    <a:pt x="131731" y="723481"/>
                  </a:cubicBezTo>
                  <a:cubicBezTo>
                    <a:pt x="138430" y="750277"/>
                    <a:pt x="142389" y="777911"/>
                    <a:pt x="151828" y="803868"/>
                  </a:cubicBezTo>
                  <a:cubicBezTo>
                    <a:pt x="169263" y="851814"/>
                    <a:pt x="199744" y="895051"/>
                    <a:pt x="212118" y="944545"/>
                  </a:cubicBezTo>
                  <a:cubicBezTo>
                    <a:pt x="229783" y="1015202"/>
                    <a:pt x="235146" y="1045387"/>
                    <a:pt x="262360" y="1115367"/>
                  </a:cubicBezTo>
                  <a:cubicBezTo>
                    <a:pt x="274316" y="1146112"/>
                    <a:pt x="288603" y="1175909"/>
                    <a:pt x="302553" y="1205802"/>
                  </a:cubicBezTo>
                  <a:cubicBezTo>
                    <a:pt x="312055" y="1226163"/>
                    <a:pt x="317667" y="1249391"/>
                    <a:pt x="332698" y="1266092"/>
                  </a:cubicBezTo>
                  <a:cubicBezTo>
                    <a:pt x="348204" y="1283320"/>
                    <a:pt x="406889" y="1314879"/>
                    <a:pt x="433182" y="1326382"/>
                  </a:cubicBezTo>
                  <a:cubicBezTo>
                    <a:pt x="557568" y="1380801"/>
                    <a:pt x="515756" y="1369023"/>
                    <a:pt x="604004" y="1386672"/>
                  </a:cubicBezTo>
                  <a:cubicBezTo>
                    <a:pt x="684391" y="1383323"/>
                    <a:pt x="765292" y="1386305"/>
                    <a:pt x="845164" y="1376624"/>
                  </a:cubicBezTo>
                  <a:cubicBezTo>
                    <a:pt x="876709" y="1372800"/>
                    <a:pt x="905115" y="1355445"/>
                    <a:pt x="935599" y="1346479"/>
                  </a:cubicBezTo>
                  <a:cubicBezTo>
                    <a:pt x="962097" y="1338685"/>
                    <a:pt x="989190" y="1333081"/>
                    <a:pt x="1015986" y="1326382"/>
                  </a:cubicBezTo>
                  <a:cubicBezTo>
                    <a:pt x="1039432" y="1312984"/>
                    <a:pt x="1067230" y="1305284"/>
                    <a:pt x="1086325" y="1286189"/>
                  </a:cubicBezTo>
                  <a:cubicBezTo>
                    <a:pt x="1105420" y="1267094"/>
                    <a:pt x="1113810" y="1239677"/>
                    <a:pt x="1126518" y="1215850"/>
                  </a:cubicBezTo>
                  <a:cubicBezTo>
                    <a:pt x="1155394" y="1161707"/>
                    <a:pt x="1188639" y="1092823"/>
                    <a:pt x="1206905" y="1034980"/>
                  </a:cubicBezTo>
                  <a:cubicBezTo>
                    <a:pt x="1219881" y="993890"/>
                    <a:pt x="1229538" y="929327"/>
                    <a:pt x="1237050" y="884255"/>
                  </a:cubicBezTo>
                  <a:cubicBezTo>
                    <a:pt x="1233700" y="803868"/>
                    <a:pt x="1239880" y="722513"/>
                    <a:pt x="1227001" y="643094"/>
                  </a:cubicBezTo>
                  <a:cubicBezTo>
                    <a:pt x="1219533" y="597043"/>
                    <a:pt x="1193669" y="555946"/>
                    <a:pt x="1176760" y="512466"/>
                  </a:cubicBezTo>
                  <a:cubicBezTo>
                    <a:pt x="1166952" y="487244"/>
                    <a:pt x="1151565" y="446029"/>
                    <a:pt x="1136566" y="422030"/>
                  </a:cubicBezTo>
                  <a:cubicBezTo>
                    <a:pt x="1127690" y="407828"/>
                    <a:pt x="1115412" y="395966"/>
                    <a:pt x="1106421" y="381837"/>
                  </a:cubicBezTo>
                  <a:cubicBezTo>
                    <a:pt x="1091923" y="359055"/>
                    <a:pt x="1083516" y="332243"/>
                    <a:pt x="1066228" y="311498"/>
                  </a:cubicBezTo>
                  <a:cubicBezTo>
                    <a:pt x="1049481" y="291401"/>
                    <a:pt x="1024436" y="279755"/>
                    <a:pt x="1005938" y="261257"/>
                  </a:cubicBezTo>
                  <a:cubicBezTo>
                    <a:pt x="890629" y="145949"/>
                    <a:pt x="979890" y="193797"/>
                    <a:pt x="804971" y="90435"/>
                  </a:cubicBezTo>
                  <a:cubicBezTo>
                    <a:pt x="776571" y="73653"/>
                    <a:pt x="745165" y="62492"/>
                    <a:pt x="714536" y="50241"/>
                  </a:cubicBezTo>
                  <a:cubicBezTo>
                    <a:pt x="694867" y="42374"/>
                    <a:pt x="674492" y="36375"/>
                    <a:pt x="654245" y="30145"/>
                  </a:cubicBezTo>
                  <a:cubicBezTo>
                    <a:pt x="602466" y="14213"/>
                    <a:pt x="589532" y="11454"/>
                    <a:pt x="543714" y="0"/>
                  </a:cubicBezTo>
                  <a:cubicBezTo>
                    <a:pt x="439881" y="3349"/>
                    <a:pt x="335700" y="917"/>
                    <a:pt x="232215" y="10048"/>
                  </a:cubicBezTo>
                  <a:cubicBezTo>
                    <a:pt x="220185" y="11109"/>
                    <a:pt x="211897" y="23126"/>
                    <a:pt x="202070" y="30145"/>
                  </a:cubicBezTo>
                  <a:cubicBezTo>
                    <a:pt x="128814" y="82471"/>
                    <a:pt x="196573" y="39472"/>
                    <a:pt x="111634" y="90435"/>
                  </a:cubicBezTo>
                  <a:cubicBezTo>
                    <a:pt x="101586" y="103833"/>
                    <a:pt x="94204" y="119729"/>
                    <a:pt x="81489" y="130628"/>
                  </a:cubicBezTo>
                  <a:cubicBezTo>
                    <a:pt x="70116" y="140376"/>
                    <a:pt x="51888" y="140133"/>
                    <a:pt x="41296" y="150725"/>
                  </a:cubicBezTo>
                  <a:cubicBezTo>
                    <a:pt x="30704" y="161317"/>
                    <a:pt x="27898" y="177520"/>
                    <a:pt x="21199" y="190918"/>
                  </a:cubicBezTo>
                  <a:cubicBezTo>
                    <a:pt x="17850" y="204316"/>
                    <a:pt x="14945" y="217833"/>
                    <a:pt x="11151" y="231112"/>
                  </a:cubicBezTo>
                  <a:cubicBezTo>
                    <a:pt x="8241" y="241296"/>
                    <a:pt x="-3634" y="251783"/>
                    <a:pt x="1103" y="261257"/>
                  </a:cubicBezTo>
                  <a:cubicBezTo>
                    <a:pt x="5840" y="270731"/>
                    <a:pt x="21200" y="267956"/>
                    <a:pt x="31248" y="271305"/>
                  </a:cubicBezTo>
                  <a:cubicBezTo>
                    <a:pt x="43112" y="318764"/>
                    <a:pt x="46320" y="309824"/>
                    <a:pt x="51344" y="35169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00C73499-3820-B0F9-C95C-8865D60BB4CA}"/>
                    </a:ext>
                  </a:extLst>
                </p14:cNvPr>
                <p14:cNvContentPartPr/>
                <p14:nvPr/>
              </p14:nvContentPartPr>
              <p14:xfrm>
                <a:off x="7886505" y="2741038"/>
                <a:ext cx="360" cy="36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00C73499-3820-B0F9-C95C-8865D60BB4C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50505" y="270503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80FCE8ED-141D-92F3-0D3E-A26145117E75}"/>
                    </a:ext>
                  </a:extLst>
                </p14:cNvPr>
                <p14:cNvContentPartPr/>
                <p14:nvPr/>
              </p14:nvContentPartPr>
              <p14:xfrm>
                <a:off x="9446225" y="3424363"/>
                <a:ext cx="360" cy="36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80FCE8ED-141D-92F3-0D3E-A26145117E7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410225" y="3388363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3AF98B6-7B8B-3390-9A32-738D9E4981DE}"/>
                </a:ext>
              </a:extLst>
            </p:cNvPr>
            <p:cNvSpPr/>
            <p:nvPr/>
          </p:nvSpPr>
          <p:spPr>
            <a:xfrm>
              <a:off x="8381940" y="2998240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EB41D143-ED5C-6E3C-5E12-C2D322BA1983}"/>
                </a:ext>
              </a:extLst>
            </p:cNvPr>
            <p:cNvSpPr/>
            <p:nvPr/>
          </p:nvSpPr>
          <p:spPr>
            <a:xfrm>
              <a:off x="7574237" y="291239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D05C681D-F2F6-8EF1-4D28-182E048C25FD}"/>
                </a:ext>
              </a:extLst>
            </p:cNvPr>
            <p:cNvSpPr/>
            <p:nvPr/>
          </p:nvSpPr>
          <p:spPr>
            <a:xfrm>
              <a:off x="9306166" y="352420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25DF5885-19F5-CA1E-5942-A3AD7D39F686}"/>
              </a:ext>
            </a:extLst>
          </p:cNvPr>
          <p:cNvGrpSpPr/>
          <p:nvPr/>
        </p:nvGrpSpPr>
        <p:grpSpPr>
          <a:xfrm>
            <a:off x="884599" y="1071659"/>
            <a:ext cx="3848519" cy="3376246"/>
            <a:chOff x="1069463" y="1482574"/>
            <a:chExt cx="3848519" cy="3376246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CFB78D7D-A6B0-E6A1-5B4C-47F97806F512}"/>
                </a:ext>
              </a:extLst>
            </p:cNvPr>
            <p:cNvSpPr/>
            <p:nvPr/>
          </p:nvSpPr>
          <p:spPr>
            <a:xfrm>
              <a:off x="1069463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DE5CB457-EB3B-32FF-D153-46AF4F709B06}"/>
                </a:ext>
              </a:extLst>
            </p:cNvPr>
            <p:cNvSpPr/>
            <p:nvPr/>
          </p:nvSpPr>
          <p:spPr>
            <a:xfrm>
              <a:off x="3486778" y="2315931"/>
              <a:ext cx="929122" cy="532563"/>
            </a:xfrm>
            <a:custGeom>
              <a:avLst/>
              <a:gdLst>
                <a:gd name="connsiteX0" fmla="*/ 50241 w 1200381"/>
                <a:gd name="connsiteY0" fmla="*/ 301450 h 703384"/>
                <a:gd name="connsiteX1" fmla="*/ 0 w 1200381"/>
                <a:gd name="connsiteY1" fmla="*/ 432079 h 703384"/>
                <a:gd name="connsiteX2" fmla="*/ 40193 w 1200381"/>
                <a:gd name="connsiteY2" fmla="*/ 582804 h 703384"/>
                <a:gd name="connsiteX3" fmla="*/ 90435 w 1200381"/>
                <a:gd name="connsiteY3" fmla="*/ 612949 h 703384"/>
                <a:gd name="connsiteX4" fmla="*/ 120580 w 1200381"/>
                <a:gd name="connsiteY4" fmla="*/ 643094 h 703384"/>
                <a:gd name="connsiteX5" fmla="*/ 200967 w 1200381"/>
                <a:gd name="connsiteY5" fmla="*/ 663191 h 703384"/>
                <a:gd name="connsiteX6" fmla="*/ 291402 w 1200381"/>
                <a:gd name="connsiteY6" fmla="*/ 683288 h 703384"/>
                <a:gd name="connsiteX7" fmla="*/ 482321 w 1200381"/>
                <a:gd name="connsiteY7" fmla="*/ 703384 h 703384"/>
                <a:gd name="connsiteX8" fmla="*/ 864158 w 1200381"/>
                <a:gd name="connsiteY8" fmla="*/ 693336 h 703384"/>
                <a:gd name="connsiteX9" fmla="*/ 1055077 w 1200381"/>
                <a:gd name="connsiteY9" fmla="*/ 582804 h 703384"/>
                <a:gd name="connsiteX10" fmla="*/ 1095270 w 1200381"/>
                <a:gd name="connsiteY10" fmla="*/ 562707 h 703384"/>
                <a:gd name="connsiteX11" fmla="*/ 1185705 w 1200381"/>
                <a:gd name="connsiteY11" fmla="*/ 482321 h 703384"/>
                <a:gd name="connsiteX12" fmla="*/ 1185705 w 1200381"/>
                <a:gd name="connsiteY12" fmla="*/ 261257 h 703384"/>
                <a:gd name="connsiteX13" fmla="*/ 1175657 w 1200381"/>
                <a:gd name="connsiteY13" fmla="*/ 200967 h 703384"/>
                <a:gd name="connsiteX14" fmla="*/ 1095270 w 1200381"/>
                <a:gd name="connsiteY14" fmla="*/ 110532 h 703384"/>
                <a:gd name="connsiteX15" fmla="*/ 1024932 w 1200381"/>
                <a:gd name="connsiteY15" fmla="*/ 80387 h 703384"/>
                <a:gd name="connsiteX16" fmla="*/ 974690 w 1200381"/>
                <a:gd name="connsiteY16" fmla="*/ 50242 h 703384"/>
                <a:gd name="connsiteX17" fmla="*/ 874206 w 1200381"/>
                <a:gd name="connsiteY17" fmla="*/ 20096 h 703384"/>
                <a:gd name="connsiteX18" fmla="*/ 823965 w 1200381"/>
                <a:gd name="connsiteY18" fmla="*/ 0 h 703384"/>
                <a:gd name="connsiteX19" fmla="*/ 723481 w 1200381"/>
                <a:gd name="connsiteY19" fmla="*/ 10048 h 703384"/>
                <a:gd name="connsiteX20" fmla="*/ 663191 w 1200381"/>
                <a:gd name="connsiteY20" fmla="*/ 80387 h 703384"/>
                <a:gd name="connsiteX21" fmla="*/ 552659 w 1200381"/>
                <a:gd name="connsiteY21" fmla="*/ 130628 h 703384"/>
                <a:gd name="connsiteX22" fmla="*/ 482321 w 1200381"/>
                <a:gd name="connsiteY22" fmla="*/ 180870 h 703384"/>
                <a:gd name="connsiteX23" fmla="*/ 442127 w 1200381"/>
                <a:gd name="connsiteY23" fmla="*/ 190918 h 703384"/>
                <a:gd name="connsiteX24" fmla="*/ 401934 w 1200381"/>
                <a:gd name="connsiteY24" fmla="*/ 231112 h 703384"/>
                <a:gd name="connsiteX25" fmla="*/ 361740 w 1200381"/>
                <a:gd name="connsiteY25" fmla="*/ 251209 h 703384"/>
                <a:gd name="connsiteX26" fmla="*/ 160773 w 1200381"/>
                <a:gd name="connsiteY26" fmla="*/ 301450 h 703384"/>
                <a:gd name="connsiteX27" fmla="*/ 130628 w 1200381"/>
                <a:gd name="connsiteY27" fmla="*/ 321547 h 703384"/>
                <a:gd name="connsiteX28" fmla="*/ 100483 w 1200381"/>
                <a:gd name="connsiteY28" fmla="*/ 311499 h 703384"/>
                <a:gd name="connsiteX29" fmla="*/ 50241 w 1200381"/>
                <a:gd name="connsiteY29" fmla="*/ 301450 h 70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0381" h="703384">
                  <a:moveTo>
                    <a:pt x="50241" y="301450"/>
                  </a:moveTo>
                  <a:cubicBezTo>
                    <a:pt x="33494" y="321547"/>
                    <a:pt x="21456" y="367710"/>
                    <a:pt x="0" y="432079"/>
                  </a:cubicBezTo>
                  <a:cubicBezTo>
                    <a:pt x="5974" y="485842"/>
                    <a:pt x="1340" y="539095"/>
                    <a:pt x="40193" y="582804"/>
                  </a:cubicBezTo>
                  <a:cubicBezTo>
                    <a:pt x="53168" y="597401"/>
                    <a:pt x="74811" y="601231"/>
                    <a:pt x="90435" y="612949"/>
                  </a:cubicBezTo>
                  <a:cubicBezTo>
                    <a:pt x="101803" y="621475"/>
                    <a:pt x="107643" y="637214"/>
                    <a:pt x="120580" y="643094"/>
                  </a:cubicBezTo>
                  <a:cubicBezTo>
                    <a:pt x="145725" y="654523"/>
                    <a:pt x="174081" y="656865"/>
                    <a:pt x="200967" y="663191"/>
                  </a:cubicBezTo>
                  <a:cubicBezTo>
                    <a:pt x="231026" y="670264"/>
                    <a:pt x="260992" y="677921"/>
                    <a:pt x="291402" y="683288"/>
                  </a:cubicBezTo>
                  <a:cubicBezTo>
                    <a:pt x="338054" y="691521"/>
                    <a:pt x="441406" y="699665"/>
                    <a:pt x="482321" y="703384"/>
                  </a:cubicBezTo>
                  <a:lnTo>
                    <a:pt x="864158" y="693336"/>
                  </a:lnTo>
                  <a:cubicBezTo>
                    <a:pt x="971766" y="678566"/>
                    <a:pt x="983460" y="632936"/>
                    <a:pt x="1055077" y="582804"/>
                  </a:cubicBezTo>
                  <a:cubicBezTo>
                    <a:pt x="1067348" y="574214"/>
                    <a:pt x="1083573" y="572064"/>
                    <a:pt x="1095270" y="562707"/>
                  </a:cubicBezTo>
                  <a:cubicBezTo>
                    <a:pt x="1267319" y="425067"/>
                    <a:pt x="1088053" y="547420"/>
                    <a:pt x="1185705" y="482321"/>
                  </a:cubicBezTo>
                  <a:cubicBezTo>
                    <a:pt x="1209472" y="387257"/>
                    <a:pt x="1200575" y="439697"/>
                    <a:pt x="1185705" y="261257"/>
                  </a:cubicBezTo>
                  <a:cubicBezTo>
                    <a:pt x="1184013" y="240954"/>
                    <a:pt x="1183493" y="219774"/>
                    <a:pt x="1175657" y="200967"/>
                  </a:cubicBezTo>
                  <a:cubicBezTo>
                    <a:pt x="1159655" y="162563"/>
                    <a:pt x="1131570" y="130332"/>
                    <a:pt x="1095270" y="110532"/>
                  </a:cubicBezTo>
                  <a:cubicBezTo>
                    <a:pt x="1072876" y="98317"/>
                    <a:pt x="1047748" y="91795"/>
                    <a:pt x="1024932" y="80387"/>
                  </a:cubicBezTo>
                  <a:cubicBezTo>
                    <a:pt x="1007463" y="71653"/>
                    <a:pt x="992824" y="57496"/>
                    <a:pt x="974690" y="50242"/>
                  </a:cubicBezTo>
                  <a:cubicBezTo>
                    <a:pt x="942222" y="37255"/>
                    <a:pt x="907381" y="31154"/>
                    <a:pt x="874206" y="20096"/>
                  </a:cubicBezTo>
                  <a:cubicBezTo>
                    <a:pt x="857095" y="14392"/>
                    <a:pt x="840712" y="6699"/>
                    <a:pt x="823965" y="0"/>
                  </a:cubicBezTo>
                  <a:cubicBezTo>
                    <a:pt x="790470" y="3349"/>
                    <a:pt x="753589" y="-5006"/>
                    <a:pt x="723481" y="10048"/>
                  </a:cubicBezTo>
                  <a:cubicBezTo>
                    <a:pt x="695861" y="23858"/>
                    <a:pt x="686765" y="60440"/>
                    <a:pt x="663191" y="80387"/>
                  </a:cubicBezTo>
                  <a:cubicBezTo>
                    <a:pt x="618802" y="117947"/>
                    <a:pt x="599647" y="118881"/>
                    <a:pt x="552659" y="130628"/>
                  </a:cubicBezTo>
                  <a:cubicBezTo>
                    <a:pt x="548085" y="134059"/>
                    <a:pt x="493748" y="175973"/>
                    <a:pt x="482321" y="180870"/>
                  </a:cubicBezTo>
                  <a:cubicBezTo>
                    <a:pt x="469627" y="186310"/>
                    <a:pt x="455525" y="187569"/>
                    <a:pt x="442127" y="190918"/>
                  </a:cubicBezTo>
                  <a:cubicBezTo>
                    <a:pt x="428729" y="204316"/>
                    <a:pt x="417092" y="219743"/>
                    <a:pt x="401934" y="231112"/>
                  </a:cubicBezTo>
                  <a:cubicBezTo>
                    <a:pt x="389951" y="240100"/>
                    <a:pt x="375721" y="245832"/>
                    <a:pt x="361740" y="251209"/>
                  </a:cubicBezTo>
                  <a:cubicBezTo>
                    <a:pt x="267630" y="287405"/>
                    <a:pt x="265031" y="282495"/>
                    <a:pt x="160773" y="301450"/>
                  </a:cubicBezTo>
                  <a:cubicBezTo>
                    <a:pt x="150725" y="308149"/>
                    <a:pt x="142540" y="319561"/>
                    <a:pt x="130628" y="321547"/>
                  </a:cubicBezTo>
                  <a:cubicBezTo>
                    <a:pt x="120180" y="323288"/>
                    <a:pt x="110869" y="313576"/>
                    <a:pt x="100483" y="311499"/>
                  </a:cubicBezTo>
                  <a:cubicBezTo>
                    <a:pt x="93914" y="310185"/>
                    <a:pt x="66988" y="281353"/>
                    <a:pt x="50241" y="30145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C9FC079-5C46-A890-D928-C68D4ADA795D}"/>
                </a:ext>
              </a:extLst>
            </p:cNvPr>
            <p:cNvSpPr/>
            <p:nvPr/>
          </p:nvSpPr>
          <p:spPr>
            <a:xfrm>
              <a:off x="1613222" y="2308192"/>
              <a:ext cx="803868" cy="532563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A5455215-8BA4-7016-8128-C4369C4DBB31}"/>
                </a:ext>
              </a:extLst>
            </p:cNvPr>
            <p:cNvSpPr/>
            <p:nvPr/>
          </p:nvSpPr>
          <p:spPr>
            <a:xfrm>
              <a:off x="2209387" y="3303530"/>
              <a:ext cx="784335" cy="562708"/>
            </a:xfrm>
            <a:custGeom>
              <a:avLst/>
              <a:gdLst>
                <a:gd name="connsiteX0" fmla="*/ 211016 w 784335"/>
                <a:gd name="connsiteY0" fmla="*/ 170822 h 562708"/>
                <a:gd name="connsiteX1" fmla="*/ 200967 w 784335"/>
                <a:gd name="connsiteY1" fmla="*/ 341644 h 562708"/>
                <a:gd name="connsiteX2" fmla="*/ 211016 w 784335"/>
                <a:gd name="connsiteY2" fmla="*/ 452176 h 562708"/>
                <a:gd name="connsiteX3" fmla="*/ 291402 w 784335"/>
                <a:gd name="connsiteY3" fmla="*/ 512466 h 562708"/>
                <a:gd name="connsiteX4" fmla="*/ 331596 w 784335"/>
                <a:gd name="connsiteY4" fmla="*/ 542611 h 562708"/>
                <a:gd name="connsiteX5" fmla="*/ 442128 w 784335"/>
                <a:gd name="connsiteY5" fmla="*/ 562708 h 562708"/>
                <a:gd name="connsiteX6" fmla="*/ 552660 w 784335"/>
                <a:gd name="connsiteY6" fmla="*/ 552660 h 562708"/>
                <a:gd name="connsiteX7" fmla="*/ 602901 w 784335"/>
                <a:gd name="connsiteY7" fmla="*/ 532563 h 562708"/>
                <a:gd name="connsiteX8" fmla="*/ 643095 w 784335"/>
                <a:gd name="connsiteY8" fmla="*/ 522515 h 562708"/>
                <a:gd name="connsiteX9" fmla="*/ 663191 w 784335"/>
                <a:gd name="connsiteY9" fmla="*/ 492370 h 562708"/>
                <a:gd name="connsiteX10" fmla="*/ 713433 w 784335"/>
                <a:gd name="connsiteY10" fmla="*/ 391886 h 562708"/>
                <a:gd name="connsiteX11" fmla="*/ 743578 w 784335"/>
                <a:gd name="connsiteY11" fmla="*/ 351693 h 562708"/>
                <a:gd name="connsiteX12" fmla="*/ 753627 w 784335"/>
                <a:gd name="connsiteY12" fmla="*/ 301451 h 562708"/>
                <a:gd name="connsiteX13" fmla="*/ 783772 w 784335"/>
                <a:gd name="connsiteY13" fmla="*/ 271306 h 562708"/>
                <a:gd name="connsiteX14" fmla="*/ 763675 w 784335"/>
                <a:gd name="connsiteY14" fmla="*/ 70339 h 562708"/>
                <a:gd name="connsiteX15" fmla="*/ 693337 w 784335"/>
                <a:gd name="connsiteY15" fmla="*/ 20097 h 562708"/>
                <a:gd name="connsiteX16" fmla="*/ 592853 w 784335"/>
                <a:gd name="connsiteY16" fmla="*/ 0 h 562708"/>
                <a:gd name="connsiteX17" fmla="*/ 542611 w 784335"/>
                <a:gd name="connsiteY17" fmla="*/ 200967 h 562708"/>
                <a:gd name="connsiteX18" fmla="*/ 482321 w 784335"/>
                <a:gd name="connsiteY18" fmla="*/ 190919 h 562708"/>
                <a:gd name="connsiteX19" fmla="*/ 371789 w 784335"/>
                <a:gd name="connsiteY19" fmla="*/ 140677 h 562708"/>
                <a:gd name="connsiteX20" fmla="*/ 291402 w 784335"/>
                <a:gd name="connsiteY20" fmla="*/ 90435 h 562708"/>
                <a:gd name="connsiteX21" fmla="*/ 241161 w 784335"/>
                <a:gd name="connsiteY21" fmla="*/ 60290 h 562708"/>
                <a:gd name="connsiteX22" fmla="*/ 140677 w 784335"/>
                <a:gd name="connsiteY22" fmla="*/ 20097 h 562708"/>
                <a:gd name="connsiteX23" fmla="*/ 60290 w 784335"/>
                <a:gd name="connsiteY23" fmla="*/ 0 h 562708"/>
                <a:gd name="connsiteX24" fmla="*/ 30145 w 784335"/>
                <a:gd name="connsiteY24" fmla="*/ 10049 h 562708"/>
                <a:gd name="connsiteX25" fmla="*/ 0 w 784335"/>
                <a:gd name="connsiteY25" fmla="*/ 90435 h 562708"/>
                <a:gd name="connsiteX26" fmla="*/ 60290 w 784335"/>
                <a:gd name="connsiteY26" fmla="*/ 160774 h 562708"/>
                <a:gd name="connsiteX27" fmla="*/ 110532 w 784335"/>
                <a:gd name="connsiteY27" fmla="*/ 200967 h 562708"/>
                <a:gd name="connsiteX28" fmla="*/ 211016 w 784335"/>
                <a:gd name="connsiteY28" fmla="*/ 170822 h 56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84335" h="562708">
                  <a:moveTo>
                    <a:pt x="211016" y="170822"/>
                  </a:moveTo>
                  <a:cubicBezTo>
                    <a:pt x="226088" y="194268"/>
                    <a:pt x="206375" y="284862"/>
                    <a:pt x="200967" y="341644"/>
                  </a:cubicBezTo>
                  <a:cubicBezTo>
                    <a:pt x="194929" y="405045"/>
                    <a:pt x="169603" y="369352"/>
                    <a:pt x="211016" y="452176"/>
                  </a:cubicBezTo>
                  <a:cubicBezTo>
                    <a:pt x="224276" y="478695"/>
                    <a:pt x="271162" y="498972"/>
                    <a:pt x="291402" y="512466"/>
                  </a:cubicBezTo>
                  <a:cubicBezTo>
                    <a:pt x="305337" y="521756"/>
                    <a:pt x="315708" y="537315"/>
                    <a:pt x="331596" y="542611"/>
                  </a:cubicBezTo>
                  <a:cubicBezTo>
                    <a:pt x="367122" y="554453"/>
                    <a:pt x="405284" y="556009"/>
                    <a:pt x="442128" y="562708"/>
                  </a:cubicBezTo>
                  <a:cubicBezTo>
                    <a:pt x="478972" y="559359"/>
                    <a:pt x="516298" y="559478"/>
                    <a:pt x="552660" y="552660"/>
                  </a:cubicBezTo>
                  <a:cubicBezTo>
                    <a:pt x="570388" y="549336"/>
                    <a:pt x="585789" y="538267"/>
                    <a:pt x="602901" y="532563"/>
                  </a:cubicBezTo>
                  <a:cubicBezTo>
                    <a:pt x="616003" y="528196"/>
                    <a:pt x="629697" y="525864"/>
                    <a:pt x="643095" y="522515"/>
                  </a:cubicBezTo>
                  <a:cubicBezTo>
                    <a:pt x="649794" y="512467"/>
                    <a:pt x="657466" y="503003"/>
                    <a:pt x="663191" y="492370"/>
                  </a:cubicBezTo>
                  <a:cubicBezTo>
                    <a:pt x="680945" y="459398"/>
                    <a:pt x="690964" y="421844"/>
                    <a:pt x="713433" y="391886"/>
                  </a:cubicBezTo>
                  <a:lnTo>
                    <a:pt x="743578" y="351693"/>
                  </a:lnTo>
                  <a:cubicBezTo>
                    <a:pt x="746928" y="334946"/>
                    <a:pt x="745989" y="316727"/>
                    <a:pt x="753627" y="301451"/>
                  </a:cubicBezTo>
                  <a:cubicBezTo>
                    <a:pt x="759982" y="288741"/>
                    <a:pt x="783155" y="285503"/>
                    <a:pt x="783772" y="271306"/>
                  </a:cubicBezTo>
                  <a:cubicBezTo>
                    <a:pt x="786696" y="204046"/>
                    <a:pt x="777976" y="136126"/>
                    <a:pt x="763675" y="70339"/>
                  </a:cubicBezTo>
                  <a:cubicBezTo>
                    <a:pt x="759423" y="50782"/>
                    <a:pt x="707781" y="24224"/>
                    <a:pt x="693337" y="20097"/>
                  </a:cubicBezTo>
                  <a:cubicBezTo>
                    <a:pt x="660493" y="10713"/>
                    <a:pt x="592853" y="0"/>
                    <a:pt x="592853" y="0"/>
                  </a:cubicBezTo>
                  <a:cubicBezTo>
                    <a:pt x="587860" y="49927"/>
                    <a:pt x="586042" y="161879"/>
                    <a:pt x="542611" y="200967"/>
                  </a:cubicBezTo>
                  <a:cubicBezTo>
                    <a:pt x="527467" y="214596"/>
                    <a:pt x="502418" y="194268"/>
                    <a:pt x="482321" y="190919"/>
                  </a:cubicBezTo>
                  <a:cubicBezTo>
                    <a:pt x="455992" y="179635"/>
                    <a:pt x="400870" y="157641"/>
                    <a:pt x="371789" y="140677"/>
                  </a:cubicBezTo>
                  <a:cubicBezTo>
                    <a:pt x="344495" y="124755"/>
                    <a:pt x="318313" y="106996"/>
                    <a:pt x="291402" y="90435"/>
                  </a:cubicBezTo>
                  <a:cubicBezTo>
                    <a:pt x="274769" y="80199"/>
                    <a:pt x="259294" y="67543"/>
                    <a:pt x="241161" y="60290"/>
                  </a:cubicBezTo>
                  <a:cubicBezTo>
                    <a:pt x="207666" y="46892"/>
                    <a:pt x="176051" y="27172"/>
                    <a:pt x="140677" y="20097"/>
                  </a:cubicBezTo>
                  <a:cubicBezTo>
                    <a:pt x="80049" y="7972"/>
                    <a:pt x="106637" y="15450"/>
                    <a:pt x="60290" y="0"/>
                  </a:cubicBezTo>
                  <a:cubicBezTo>
                    <a:pt x="50242" y="3350"/>
                    <a:pt x="36926" y="1912"/>
                    <a:pt x="30145" y="10049"/>
                  </a:cubicBezTo>
                  <a:cubicBezTo>
                    <a:pt x="23473" y="18056"/>
                    <a:pt x="5560" y="73755"/>
                    <a:pt x="0" y="90435"/>
                  </a:cubicBezTo>
                  <a:cubicBezTo>
                    <a:pt x="43178" y="162399"/>
                    <a:pt x="9678" y="122815"/>
                    <a:pt x="60290" y="160774"/>
                  </a:cubicBezTo>
                  <a:cubicBezTo>
                    <a:pt x="77448" y="173642"/>
                    <a:pt x="89725" y="195765"/>
                    <a:pt x="110532" y="200967"/>
                  </a:cubicBezTo>
                  <a:cubicBezTo>
                    <a:pt x="146276" y="209903"/>
                    <a:pt x="195944" y="147376"/>
                    <a:pt x="211016" y="17082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ECAE297-E12B-70ED-9A26-BF172A2A8D38}"/>
                </a:ext>
              </a:extLst>
            </p:cNvPr>
            <p:cNvSpPr/>
            <p:nvPr/>
          </p:nvSpPr>
          <p:spPr>
            <a:xfrm>
              <a:off x="2049856" y="1855292"/>
              <a:ext cx="734468" cy="361998"/>
            </a:xfrm>
            <a:custGeom>
              <a:avLst/>
              <a:gdLst>
                <a:gd name="connsiteX0" fmla="*/ 91374 w 734468"/>
                <a:gd name="connsiteY0" fmla="*/ 258 h 361998"/>
                <a:gd name="connsiteX1" fmla="*/ 10987 w 734468"/>
                <a:gd name="connsiteY1" fmla="*/ 20354 h 361998"/>
                <a:gd name="connsiteX2" fmla="*/ 938 w 734468"/>
                <a:gd name="connsiteY2" fmla="*/ 60548 h 361998"/>
                <a:gd name="connsiteX3" fmla="*/ 31084 w 734468"/>
                <a:gd name="connsiteY3" fmla="*/ 150983 h 361998"/>
                <a:gd name="connsiteX4" fmla="*/ 61229 w 734468"/>
                <a:gd name="connsiteY4" fmla="*/ 161031 h 361998"/>
                <a:gd name="connsiteX5" fmla="*/ 211954 w 734468"/>
                <a:gd name="connsiteY5" fmla="*/ 191176 h 361998"/>
                <a:gd name="connsiteX6" fmla="*/ 302389 w 734468"/>
                <a:gd name="connsiteY6" fmla="*/ 181128 h 361998"/>
                <a:gd name="connsiteX7" fmla="*/ 332534 w 734468"/>
                <a:gd name="connsiteY7" fmla="*/ 171080 h 361998"/>
                <a:gd name="connsiteX8" fmla="*/ 312437 w 734468"/>
                <a:gd name="connsiteY8" fmla="*/ 211273 h 361998"/>
                <a:gd name="connsiteX9" fmla="*/ 282292 w 734468"/>
                <a:gd name="connsiteY9" fmla="*/ 241418 h 361998"/>
                <a:gd name="connsiteX10" fmla="*/ 262196 w 734468"/>
                <a:gd name="connsiteY10" fmla="*/ 271563 h 361998"/>
                <a:gd name="connsiteX11" fmla="*/ 272244 w 734468"/>
                <a:gd name="connsiteY11" fmla="*/ 321805 h 361998"/>
                <a:gd name="connsiteX12" fmla="*/ 302389 w 734468"/>
                <a:gd name="connsiteY12" fmla="*/ 331853 h 361998"/>
                <a:gd name="connsiteX13" fmla="*/ 342582 w 734468"/>
                <a:gd name="connsiteY13" fmla="*/ 361998 h 361998"/>
                <a:gd name="connsiteX14" fmla="*/ 613888 w 734468"/>
                <a:gd name="connsiteY14" fmla="*/ 341902 h 361998"/>
                <a:gd name="connsiteX15" fmla="*/ 644033 w 734468"/>
                <a:gd name="connsiteY15" fmla="*/ 331853 h 361998"/>
                <a:gd name="connsiteX16" fmla="*/ 704323 w 734468"/>
                <a:gd name="connsiteY16" fmla="*/ 271563 h 361998"/>
                <a:gd name="connsiteX17" fmla="*/ 734468 w 734468"/>
                <a:gd name="connsiteY17" fmla="*/ 161031 h 361998"/>
                <a:gd name="connsiteX18" fmla="*/ 704323 w 734468"/>
                <a:gd name="connsiteY18" fmla="*/ 110790 h 361998"/>
                <a:gd name="connsiteX19" fmla="*/ 664130 w 734468"/>
                <a:gd name="connsiteY19" fmla="*/ 80645 h 361998"/>
                <a:gd name="connsiteX20" fmla="*/ 603840 w 734468"/>
                <a:gd name="connsiteY20" fmla="*/ 40451 h 361998"/>
                <a:gd name="connsiteX21" fmla="*/ 433018 w 734468"/>
                <a:gd name="connsiteY21" fmla="*/ 20354 h 361998"/>
                <a:gd name="connsiteX22" fmla="*/ 242099 w 734468"/>
                <a:gd name="connsiteY22" fmla="*/ 20354 h 361998"/>
                <a:gd name="connsiteX23" fmla="*/ 211954 w 734468"/>
                <a:gd name="connsiteY23" fmla="*/ 30403 h 361998"/>
                <a:gd name="connsiteX24" fmla="*/ 91374 w 734468"/>
                <a:gd name="connsiteY24" fmla="*/ 258 h 36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4468" h="361998">
                  <a:moveTo>
                    <a:pt x="91374" y="258"/>
                  </a:moveTo>
                  <a:cubicBezTo>
                    <a:pt x="57880" y="-1417"/>
                    <a:pt x="33969" y="5033"/>
                    <a:pt x="10987" y="20354"/>
                  </a:cubicBezTo>
                  <a:cubicBezTo>
                    <a:pt x="-504" y="28015"/>
                    <a:pt x="-1162" y="46898"/>
                    <a:pt x="938" y="60548"/>
                  </a:cubicBezTo>
                  <a:cubicBezTo>
                    <a:pt x="5770" y="91954"/>
                    <a:pt x="14735" y="123736"/>
                    <a:pt x="31084" y="150983"/>
                  </a:cubicBezTo>
                  <a:cubicBezTo>
                    <a:pt x="36534" y="160065"/>
                    <a:pt x="51045" y="158121"/>
                    <a:pt x="61229" y="161031"/>
                  </a:cubicBezTo>
                  <a:cubicBezTo>
                    <a:pt x="110573" y="175130"/>
                    <a:pt x="161444" y="182758"/>
                    <a:pt x="211954" y="191176"/>
                  </a:cubicBezTo>
                  <a:cubicBezTo>
                    <a:pt x="242099" y="187827"/>
                    <a:pt x="272471" y="186114"/>
                    <a:pt x="302389" y="181128"/>
                  </a:cubicBezTo>
                  <a:cubicBezTo>
                    <a:pt x="312837" y="179387"/>
                    <a:pt x="332534" y="171080"/>
                    <a:pt x="332534" y="171080"/>
                  </a:cubicBezTo>
                  <a:cubicBezTo>
                    <a:pt x="325835" y="184478"/>
                    <a:pt x="321144" y="199084"/>
                    <a:pt x="312437" y="211273"/>
                  </a:cubicBezTo>
                  <a:cubicBezTo>
                    <a:pt x="304177" y="222837"/>
                    <a:pt x="291389" y="230501"/>
                    <a:pt x="282292" y="241418"/>
                  </a:cubicBezTo>
                  <a:cubicBezTo>
                    <a:pt x="274561" y="250695"/>
                    <a:pt x="268895" y="261515"/>
                    <a:pt x="262196" y="271563"/>
                  </a:cubicBezTo>
                  <a:cubicBezTo>
                    <a:pt x="265545" y="288310"/>
                    <a:pt x="262770" y="307594"/>
                    <a:pt x="272244" y="321805"/>
                  </a:cubicBezTo>
                  <a:cubicBezTo>
                    <a:pt x="278119" y="330618"/>
                    <a:pt x="293193" y="326598"/>
                    <a:pt x="302389" y="331853"/>
                  </a:cubicBezTo>
                  <a:cubicBezTo>
                    <a:pt x="316930" y="340162"/>
                    <a:pt x="329184" y="351950"/>
                    <a:pt x="342582" y="361998"/>
                  </a:cubicBezTo>
                  <a:cubicBezTo>
                    <a:pt x="433017" y="355299"/>
                    <a:pt x="523655" y="350925"/>
                    <a:pt x="613888" y="341902"/>
                  </a:cubicBezTo>
                  <a:cubicBezTo>
                    <a:pt x="624427" y="340848"/>
                    <a:pt x="635896" y="338634"/>
                    <a:pt x="644033" y="331853"/>
                  </a:cubicBezTo>
                  <a:cubicBezTo>
                    <a:pt x="793597" y="207215"/>
                    <a:pt x="579354" y="354877"/>
                    <a:pt x="704323" y="271563"/>
                  </a:cubicBezTo>
                  <a:cubicBezTo>
                    <a:pt x="726989" y="180900"/>
                    <a:pt x="715686" y="217379"/>
                    <a:pt x="734468" y="161031"/>
                  </a:cubicBezTo>
                  <a:cubicBezTo>
                    <a:pt x="724420" y="144284"/>
                    <a:pt x="717184" y="125488"/>
                    <a:pt x="704323" y="110790"/>
                  </a:cubicBezTo>
                  <a:cubicBezTo>
                    <a:pt x="693295" y="98187"/>
                    <a:pt x="677850" y="90249"/>
                    <a:pt x="664130" y="80645"/>
                  </a:cubicBezTo>
                  <a:cubicBezTo>
                    <a:pt x="644343" y="66794"/>
                    <a:pt x="627272" y="46309"/>
                    <a:pt x="603840" y="40451"/>
                  </a:cubicBezTo>
                  <a:cubicBezTo>
                    <a:pt x="521278" y="19812"/>
                    <a:pt x="577416" y="31462"/>
                    <a:pt x="433018" y="20354"/>
                  </a:cubicBezTo>
                  <a:cubicBezTo>
                    <a:pt x="341259" y="5062"/>
                    <a:pt x="368158" y="4596"/>
                    <a:pt x="242099" y="20354"/>
                  </a:cubicBezTo>
                  <a:cubicBezTo>
                    <a:pt x="231589" y="21668"/>
                    <a:pt x="222528" y="29781"/>
                    <a:pt x="211954" y="30403"/>
                  </a:cubicBezTo>
                  <a:cubicBezTo>
                    <a:pt x="165143" y="33157"/>
                    <a:pt x="124868" y="1933"/>
                    <a:pt x="91374" y="258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744FFC8A-7AFF-1518-16C0-32F7A4B4A5CD}"/>
                </a:ext>
              </a:extLst>
            </p:cNvPr>
            <p:cNvSpPr/>
            <p:nvPr/>
          </p:nvSpPr>
          <p:spPr>
            <a:xfrm>
              <a:off x="3583617" y="3994434"/>
              <a:ext cx="482767" cy="432079"/>
            </a:xfrm>
            <a:custGeom>
              <a:avLst/>
              <a:gdLst>
                <a:gd name="connsiteX0" fmla="*/ 40639 w 482767"/>
                <a:gd name="connsiteY0" fmla="*/ 221063 h 432079"/>
                <a:gd name="connsiteX1" fmla="*/ 446 w 482767"/>
                <a:gd name="connsiteY1" fmla="*/ 271305 h 432079"/>
                <a:gd name="connsiteX2" fmla="*/ 30591 w 482767"/>
                <a:gd name="connsiteY2" fmla="*/ 371789 h 432079"/>
                <a:gd name="connsiteX3" fmla="*/ 60736 w 482767"/>
                <a:gd name="connsiteY3" fmla="*/ 381837 h 432079"/>
                <a:gd name="connsiteX4" fmla="*/ 100929 w 482767"/>
                <a:gd name="connsiteY4" fmla="*/ 422030 h 432079"/>
                <a:gd name="connsiteX5" fmla="*/ 141123 w 482767"/>
                <a:gd name="connsiteY5" fmla="*/ 432079 h 432079"/>
                <a:gd name="connsiteX6" fmla="*/ 261703 w 482767"/>
                <a:gd name="connsiteY6" fmla="*/ 411982 h 432079"/>
                <a:gd name="connsiteX7" fmla="*/ 291848 w 482767"/>
                <a:gd name="connsiteY7" fmla="*/ 391885 h 432079"/>
                <a:gd name="connsiteX8" fmla="*/ 332042 w 482767"/>
                <a:gd name="connsiteY8" fmla="*/ 381837 h 432079"/>
                <a:gd name="connsiteX9" fmla="*/ 442573 w 482767"/>
                <a:gd name="connsiteY9" fmla="*/ 351692 h 432079"/>
                <a:gd name="connsiteX10" fmla="*/ 462670 w 482767"/>
                <a:gd name="connsiteY10" fmla="*/ 321547 h 432079"/>
                <a:gd name="connsiteX11" fmla="*/ 482767 w 482767"/>
                <a:gd name="connsiteY11" fmla="*/ 261257 h 432079"/>
                <a:gd name="connsiteX12" fmla="*/ 422477 w 482767"/>
                <a:gd name="connsiteY12" fmla="*/ 90435 h 432079"/>
                <a:gd name="connsiteX13" fmla="*/ 382283 w 482767"/>
                <a:gd name="connsiteY13" fmla="*/ 10048 h 432079"/>
                <a:gd name="connsiteX14" fmla="*/ 291848 w 482767"/>
                <a:gd name="connsiteY14" fmla="*/ 0 h 432079"/>
                <a:gd name="connsiteX15" fmla="*/ 60736 w 482767"/>
                <a:gd name="connsiteY15" fmla="*/ 10048 h 432079"/>
                <a:gd name="connsiteX16" fmla="*/ 30591 w 482767"/>
                <a:gd name="connsiteY16" fmla="*/ 50241 h 432079"/>
                <a:gd name="connsiteX17" fmla="*/ 40639 w 482767"/>
                <a:gd name="connsiteY17" fmla="*/ 130628 h 432079"/>
                <a:gd name="connsiteX18" fmla="*/ 40639 w 482767"/>
                <a:gd name="connsiteY18" fmla="*/ 221063 h 43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2767" h="432079">
                  <a:moveTo>
                    <a:pt x="40639" y="221063"/>
                  </a:moveTo>
                  <a:cubicBezTo>
                    <a:pt x="33940" y="244509"/>
                    <a:pt x="6609" y="250763"/>
                    <a:pt x="446" y="271305"/>
                  </a:cubicBezTo>
                  <a:cubicBezTo>
                    <a:pt x="-3763" y="285336"/>
                    <a:pt x="22944" y="362613"/>
                    <a:pt x="30591" y="371789"/>
                  </a:cubicBezTo>
                  <a:cubicBezTo>
                    <a:pt x="37372" y="379926"/>
                    <a:pt x="50688" y="378488"/>
                    <a:pt x="60736" y="381837"/>
                  </a:cubicBezTo>
                  <a:cubicBezTo>
                    <a:pt x="74134" y="395235"/>
                    <a:pt x="84862" y="411988"/>
                    <a:pt x="100929" y="422030"/>
                  </a:cubicBezTo>
                  <a:cubicBezTo>
                    <a:pt x="112640" y="429350"/>
                    <a:pt x="127313" y="432079"/>
                    <a:pt x="141123" y="432079"/>
                  </a:cubicBezTo>
                  <a:cubicBezTo>
                    <a:pt x="188164" y="432079"/>
                    <a:pt x="219373" y="422564"/>
                    <a:pt x="261703" y="411982"/>
                  </a:cubicBezTo>
                  <a:cubicBezTo>
                    <a:pt x="271751" y="405283"/>
                    <a:pt x="280748" y="396642"/>
                    <a:pt x="291848" y="391885"/>
                  </a:cubicBezTo>
                  <a:cubicBezTo>
                    <a:pt x="304542" y="386445"/>
                    <a:pt x="318718" y="385471"/>
                    <a:pt x="332042" y="381837"/>
                  </a:cubicBezTo>
                  <a:cubicBezTo>
                    <a:pt x="463454" y="345998"/>
                    <a:pt x="351655" y="374421"/>
                    <a:pt x="442573" y="351692"/>
                  </a:cubicBezTo>
                  <a:cubicBezTo>
                    <a:pt x="449272" y="341644"/>
                    <a:pt x="457765" y="332583"/>
                    <a:pt x="462670" y="321547"/>
                  </a:cubicBezTo>
                  <a:cubicBezTo>
                    <a:pt x="471274" y="302189"/>
                    <a:pt x="482767" y="261257"/>
                    <a:pt x="482767" y="261257"/>
                  </a:cubicBezTo>
                  <a:cubicBezTo>
                    <a:pt x="429692" y="48956"/>
                    <a:pt x="482514" y="210509"/>
                    <a:pt x="422477" y="90435"/>
                  </a:cubicBezTo>
                  <a:cubicBezTo>
                    <a:pt x="421606" y="88693"/>
                    <a:pt x="396510" y="15221"/>
                    <a:pt x="382283" y="10048"/>
                  </a:cubicBezTo>
                  <a:cubicBezTo>
                    <a:pt x="353779" y="-317"/>
                    <a:pt x="321993" y="3349"/>
                    <a:pt x="291848" y="0"/>
                  </a:cubicBezTo>
                  <a:cubicBezTo>
                    <a:pt x="214811" y="3349"/>
                    <a:pt x="136459" y="-4514"/>
                    <a:pt x="60736" y="10048"/>
                  </a:cubicBezTo>
                  <a:cubicBezTo>
                    <a:pt x="44290" y="13211"/>
                    <a:pt x="33344" y="33722"/>
                    <a:pt x="30591" y="50241"/>
                  </a:cubicBezTo>
                  <a:cubicBezTo>
                    <a:pt x="26151" y="76878"/>
                    <a:pt x="38715" y="103692"/>
                    <a:pt x="40639" y="130628"/>
                  </a:cubicBezTo>
                  <a:cubicBezTo>
                    <a:pt x="42071" y="150674"/>
                    <a:pt x="47338" y="197617"/>
                    <a:pt x="40639" y="221063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D302AE05-C82A-AAE4-E7D8-BA3674E87522}"/>
                    </a:ext>
                  </a:extLst>
                </p14:cNvPr>
                <p14:cNvContentPartPr/>
                <p14:nvPr/>
              </p14:nvContentPartPr>
              <p14:xfrm>
                <a:off x="2009105" y="2592020"/>
                <a:ext cx="360" cy="360"/>
              </p14:xfrm>
            </p:contentPart>
          </mc:Choice>
          <mc:Fallback xmlns=""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D302AE05-C82A-AAE4-E7D8-BA3674E8752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73105" y="25560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4" name="Encre 23">
                  <a:extLst>
                    <a:ext uri="{FF2B5EF4-FFF2-40B4-BE49-F238E27FC236}">
                      <a16:creationId xmlns:a16="http://schemas.microsoft.com/office/drawing/2014/main" id="{775FC22E-8ABF-5CA7-C513-0A06ED041173}"/>
                    </a:ext>
                  </a:extLst>
                </p14:cNvPr>
                <p14:cNvContentPartPr/>
                <p14:nvPr/>
              </p14:nvContentPartPr>
              <p14:xfrm>
                <a:off x="3988745" y="2611820"/>
                <a:ext cx="360" cy="360"/>
              </p14:xfrm>
            </p:contentPart>
          </mc:Choice>
          <mc:Fallback xmlns="">
            <p:pic>
              <p:nvPicPr>
                <p:cNvPr id="24" name="Encre 23">
                  <a:extLst>
                    <a:ext uri="{FF2B5EF4-FFF2-40B4-BE49-F238E27FC236}">
                      <a16:creationId xmlns:a16="http://schemas.microsoft.com/office/drawing/2014/main" id="{775FC22E-8ABF-5CA7-C513-0A06ED04117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52745" y="25758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Encre 24">
                  <a:extLst>
                    <a:ext uri="{FF2B5EF4-FFF2-40B4-BE49-F238E27FC236}">
                      <a16:creationId xmlns:a16="http://schemas.microsoft.com/office/drawing/2014/main" id="{E3503440-A4F2-DB22-486C-2B1918923D6E}"/>
                    </a:ext>
                  </a:extLst>
                </p14:cNvPr>
                <p14:cNvContentPartPr/>
                <p14:nvPr/>
              </p14:nvContentPartPr>
              <p14:xfrm>
                <a:off x="2541905" y="2007380"/>
                <a:ext cx="360" cy="2160"/>
              </p14:xfrm>
            </p:contentPart>
          </mc:Choice>
          <mc:Fallback xmlns="">
            <p:pic>
              <p:nvPicPr>
                <p:cNvPr id="25" name="Encre 24">
                  <a:extLst>
                    <a:ext uri="{FF2B5EF4-FFF2-40B4-BE49-F238E27FC236}">
                      <a16:creationId xmlns:a16="http://schemas.microsoft.com/office/drawing/2014/main" id="{E3503440-A4F2-DB22-486C-2B1918923D6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505905" y="1971380"/>
                  <a:ext cx="720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" name="Encre 25">
                  <a:extLst>
                    <a:ext uri="{FF2B5EF4-FFF2-40B4-BE49-F238E27FC236}">
                      <a16:creationId xmlns:a16="http://schemas.microsoft.com/office/drawing/2014/main" id="{8B71B262-99C5-926C-C600-D5672E1A5BD1}"/>
                    </a:ext>
                  </a:extLst>
                </p14:cNvPr>
                <p14:cNvContentPartPr/>
                <p14:nvPr/>
              </p14:nvContentPartPr>
              <p14:xfrm>
                <a:off x="2692385" y="3636740"/>
                <a:ext cx="360" cy="360"/>
              </p14:xfrm>
            </p:contentPart>
          </mc:Choice>
          <mc:Fallback xmlns="">
            <p:pic>
              <p:nvPicPr>
                <p:cNvPr id="26" name="Encre 25">
                  <a:extLst>
                    <a:ext uri="{FF2B5EF4-FFF2-40B4-BE49-F238E27FC236}">
                      <a16:creationId xmlns:a16="http://schemas.microsoft.com/office/drawing/2014/main" id="{8B71B262-99C5-926C-C600-D5672E1A5BD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56385" y="360074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ACEBA340-01C8-D643-B236-143E766FDFFF}"/>
                    </a:ext>
                  </a:extLst>
                </p14:cNvPr>
                <p14:cNvContentPartPr/>
                <p14:nvPr/>
              </p14:nvContentPartPr>
              <p14:xfrm>
                <a:off x="3828185" y="4199780"/>
                <a:ext cx="360" cy="360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ACEBA340-01C8-D643-B236-143E766FDFF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92185" y="416378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033210E2-BF88-6980-D348-6D6DECB44160}"/>
                </a:ext>
              </a:extLst>
            </p:cNvPr>
            <p:cNvSpPr/>
            <p:nvPr/>
          </p:nvSpPr>
          <p:spPr>
            <a:xfrm>
              <a:off x="2818015" y="2998241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7C203AD6-F7A1-AA66-3920-C0509A08120F}"/>
                </a:ext>
              </a:extLst>
            </p:cNvPr>
            <p:cNvSpPr/>
            <p:nvPr/>
          </p:nvSpPr>
          <p:spPr>
            <a:xfrm>
              <a:off x="4052308" y="240221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C7E97E2B-935F-E327-945F-932E361056ED}"/>
                </a:ext>
              </a:extLst>
            </p:cNvPr>
            <p:cNvSpPr/>
            <p:nvPr/>
          </p:nvSpPr>
          <p:spPr>
            <a:xfrm>
              <a:off x="2597524" y="181733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0F008D95-8EDE-1274-6482-879B81DD126B}"/>
                </a:ext>
              </a:extLst>
            </p:cNvPr>
            <p:cNvSpPr/>
            <p:nvPr/>
          </p:nvSpPr>
          <p:spPr>
            <a:xfrm>
              <a:off x="3912324" y="395217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EC8B9E7E-161E-33EE-EC23-E870111177FB}"/>
                </a:ext>
              </a:extLst>
            </p:cNvPr>
            <p:cNvSpPr/>
            <p:nvPr/>
          </p:nvSpPr>
          <p:spPr>
            <a:xfrm>
              <a:off x="2818015" y="360793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342940F0-0961-42F1-E893-63CD5D7F6B46}"/>
                </a:ext>
              </a:extLst>
            </p:cNvPr>
            <p:cNvSpPr/>
            <p:nvPr/>
          </p:nvSpPr>
          <p:spPr>
            <a:xfrm>
              <a:off x="2123630" y="248309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BEEA181B-CBEE-0058-E622-0CBCE1D0E9EB}"/>
                </a:ext>
              </a:extLst>
            </p:cNvPr>
            <p:cNvSpPr/>
            <p:nvPr/>
          </p:nvSpPr>
          <p:spPr>
            <a:xfrm>
              <a:off x="1296236" y="2931657"/>
              <a:ext cx="598229" cy="850848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63" name="Encre 62">
                  <a:extLst>
                    <a:ext uri="{FF2B5EF4-FFF2-40B4-BE49-F238E27FC236}">
                      <a16:creationId xmlns:a16="http://schemas.microsoft.com/office/drawing/2014/main" id="{B4EDA58A-CCF8-C1F7-27A9-1CF8923B57B2}"/>
                    </a:ext>
                  </a:extLst>
                </p14:cNvPr>
                <p14:cNvContentPartPr/>
                <p14:nvPr/>
              </p14:nvContentPartPr>
              <p14:xfrm>
                <a:off x="1613222" y="3357081"/>
                <a:ext cx="360" cy="360"/>
              </p14:xfrm>
            </p:contentPart>
          </mc:Choice>
          <mc:Fallback xmlns="">
            <p:pic>
              <p:nvPicPr>
                <p:cNvPr id="63" name="Encre 62">
                  <a:extLst>
                    <a:ext uri="{FF2B5EF4-FFF2-40B4-BE49-F238E27FC236}">
                      <a16:creationId xmlns:a16="http://schemas.microsoft.com/office/drawing/2014/main" id="{B4EDA58A-CCF8-C1F7-27A9-1CF8923B57B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7222" y="332108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C87AA7D9-8A7F-7488-228D-784078866097}"/>
                </a:ext>
              </a:extLst>
            </p:cNvPr>
            <p:cNvSpPr/>
            <p:nvPr/>
          </p:nvSpPr>
          <p:spPr>
            <a:xfrm>
              <a:off x="1642456" y="339540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7FE15CBD-673D-7F68-7E95-963BF8DAE8EA}"/>
              </a:ext>
            </a:extLst>
          </p:cNvPr>
          <p:cNvSpPr txBox="1"/>
          <p:nvPr/>
        </p:nvSpPr>
        <p:spPr>
          <a:xfrm>
            <a:off x="1014785" y="4485157"/>
            <a:ext cx="4283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Plots grouped within the flight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Many groups of animals to visit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4E63EB0-3D11-198A-130A-211E5C7C2E85}"/>
              </a:ext>
            </a:extLst>
          </p:cNvPr>
          <p:cNvSpPr txBox="1"/>
          <p:nvPr/>
        </p:nvSpPr>
        <p:spPr>
          <a:xfrm>
            <a:off x="6607065" y="4501302"/>
            <a:ext cx="4222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Plots grouped within the flight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Few groups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9564CE4B-4C21-648D-93FA-9BF97D34A3F8}"/>
              </a:ext>
            </a:extLst>
          </p:cNvPr>
          <p:cNvSpPr txBox="1"/>
          <p:nvPr/>
        </p:nvSpPr>
        <p:spPr>
          <a:xfrm>
            <a:off x="1315812" y="165838"/>
            <a:ext cx="2691057" cy="4001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Spring at </a:t>
            </a:r>
            <a:r>
              <a:rPr lang="fr-FR" sz="2000" b="1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4D6C02E2-9AF2-0A33-E970-D1A19C5389B9}"/>
              </a:ext>
            </a:extLst>
          </p:cNvPr>
          <p:cNvSpPr txBox="1"/>
          <p:nvPr/>
        </p:nvSpPr>
        <p:spPr>
          <a:xfrm>
            <a:off x="5831186" y="1316111"/>
            <a:ext cx="511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732B60BD-4A5E-5310-2520-D73840F34C47}"/>
              </a:ext>
            </a:extLst>
          </p:cNvPr>
          <p:cNvSpPr txBox="1"/>
          <p:nvPr/>
        </p:nvSpPr>
        <p:spPr>
          <a:xfrm>
            <a:off x="6390484" y="1334963"/>
            <a:ext cx="438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B77C072B-B3F9-8CB7-5B67-D42DDF4E0AB5}"/>
              </a:ext>
            </a:extLst>
          </p:cNvPr>
          <p:cNvSpPr txBox="1"/>
          <p:nvPr/>
        </p:nvSpPr>
        <p:spPr>
          <a:xfrm>
            <a:off x="8566352" y="149442"/>
            <a:ext cx="2549585" cy="400110"/>
          </a:xfrm>
          <a:prstGeom prst="rect">
            <a:avLst/>
          </a:prstGeom>
          <a:solidFill>
            <a:srgbClr val="993300">
              <a:alpha val="50000"/>
            </a:srgbClr>
          </a:solidFill>
          <a:ln>
            <a:solidFill>
              <a:srgbClr val="9933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Autumn at </a:t>
            </a:r>
            <a:r>
              <a:rPr lang="fr-FR" sz="2000" b="1" err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rgbClr val="99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406DB7BD-F1D4-834B-2AFC-B55BBD2AD82E}"/>
              </a:ext>
            </a:extLst>
          </p:cNvPr>
          <p:cNvSpPr txBox="1"/>
          <p:nvPr/>
        </p:nvSpPr>
        <p:spPr>
          <a:xfrm>
            <a:off x="2281320" y="5496463"/>
            <a:ext cx="17749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Working time with drone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43E9142A-2BAC-BD95-75FE-C7B67AD74AD8}"/>
              </a:ext>
            </a:extLst>
          </p:cNvPr>
          <p:cNvSpPr txBox="1"/>
          <p:nvPr/>
        </p:nvSpPr>
        <p:spPr>
          <a:xfrm>
            <a:off x="4417979" y="5508864"/>
            <a:ext cx="1807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Working time without drone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5DCAA92D-AADB-B675-B91A-84AFAAED415F}"/>
              </a:ext>
            </a:extLst>
          </p:cNvPr>
          <p:cNvSpPr txBox="1"/>
          <p:nvPr/>
        </p:nvSpPr>
        <p:spPr>
          <a:xfrm>
            <a:off x="7408531" y="5496463"/>
            <a:ext cx="17595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Working time with drone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01B6494C-F89B-DDA0-F229-04A31A8C5038}"/>
              </a:ext>
            </a:extLst>
          </p:cNvPr>
          <p:cNvSpPr txBox="1"/>
          <p:nvPr/>
        </p:nvSpPr>
        <p:spPr>
          <a:xfrm>
            <a:off x="9479144" y="5497554"/>
            <a:ext cx="17595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Working time without drone</a:t>
            </a:r>
          </a:p>
        </p:txBody>
      </p:sp>
      <p:pic>
        <p:nvPicPr>
          <p:cNvPr id="96" name="Picture 13">
            <a:extLst>
              <a:ext uri="{FF2B5EF4-FFF2-40B4-BE49-F238E27FC236}">
                <a16:creationId xmlns:a16="http://schemas.microsoft.com/office/drawing/2014/main" id="{8E645687-60C2-370A-999B-01BB38648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8705" y="146408"/>
            <a:ext cx="1603188" cy="1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11">
            <a:extLst>
              <a:ext uri="{FF2B5EF4-FFF2-40B4-BE49-F238E27FC236}">
                <a16:creationId xmlns:a16="http://schemas.microsoft.com/office/drawing/2014/main" id="{6A5C3F4F-3565-5B4D-1133-F5B50F6E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7748" y="172253"/>
            <a:ext cx="2091635" cy="11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Ellipse 97">
            <a:extLst>
              <a:ext uri="{FF2B5EF4-FFF2-40B4-BE49-F238E27FC236}">
                <a16:creationId xmlns:a16="http://schemas.microsoft.com/office/drawing/2014/main" id="{0806EA4B-A842-158E-2299-244E6E312BD6}"/>
              </a:ext>
            </a:extLst>
          </p:cNvPr>
          <p:cNvSpPr/>
          <p:nvPr/>
        </p:nvSpPr>
        <p:spPr>
          <a:xfrm>
            <a:off x="1380750" y="1472065"/>
            <a:ext cx="2772640" cy="2575434"/>
          </a:xfrm>
          <a:prstGeom prst="ellipse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F73EB01D-1845-3C68-1825-E589BB21FBAF}"/>
              </a:ext>
            </a:extLst>
          </p:cNvPr>
          <p:cNvCxnSpPr>
            <a:stCxn id="98" idx="6"/>
            <a:endCxn id="4" idx="6"/>
          </p:cNvCxnSpPr>
          <p:nvPr/>
        </p:nvCxnSpPr>
        <p:spPr>
          <a:xfrm>
            <a:off x="4153390" y="2759782"/>
            <a:ext cx="579728" cy="0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00">
            <a:extLst>
              <a:ext uri="{FF2B5EF4-FFF2-40B4-BE49-F238E27FC236}">
                <a16:creationId xmlns:a16="http://schemas.microsoft.com/office/drawing/2014/main" id="{DD126D2F-A983-6F70-7D0A-BBB6354EFDFB}"/>
              </a:ext>
            </a:extLst>
          </p:cNvPr>
          <p:cNvSpPr txBox="1"/>
          <p:nvPr/>
        </p:nvSpPr>
        <p:spPr>
          <a:xfrm>
            <a:off x="4118557" y="2468195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zoom</a:t>
            </a:r>
          </a:p>
        </p:txBody>
      </p: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3A20BB7D-93B6-61CE-765F-E083F85F4774}"/>
              </a:ext>
            </a:extLst>
          </p:cNvPr>
          <p:cNvGrpSpPr/>
          <p:nvPr/>
        </p:nvGrpSpPr>
        <p:grpSpPr>
          <a:xfrm>
            <a:off x="5243526" y="1903766"/>
            <a:ext cx="2087408" cy="1196619"/>
            <a:chOff x="5034083" y="2775972"/>
            <a:chExt cx="1841952" cy="1024017"/>
          </a:xfrm>
        </p:grpSpPr>
        <p:sp>
          <p:nvSpPr>
            <p:cNvPr id="102" name="Ellipse 101">
              <a:extLst>
                <a:ext uri="{FF2B5EF4-FFF2-40B4-BE49-F238E27FC236}">
                  <a16:creationId xmlns:a16="http://schemas.microsoft.com/office/drawing/2014/main" id="{B1FBDECE-D4FB-BD1E-9C47-2A95F6BDA7A4}"/>
                </a:ext>
              </a:extLst>
            </p:cNvPr>
            <p:cNvSpPr/>
            <p:nvPr/>
          </p:nvSpPr>
          <p:spPr>
            <a:xfrm>
              <a:off x="5034083" y="2817014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491F047A-C44D-7E37-10BA-3D42F565F0B4}"/>
                </a:ext>
              </a:extLst>
            </p:cNvPr>
            <p:cNvSpPr txBox="1"/>
            <p:nvPr/>
          </p:nvSpPr>
          <p:spPr>
            <a:xfrm>
              <a:off x="5240441" y="2775972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>
                  <a:solidFill>
                    <a:schemeClr val="bg2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Car stop</a:t>
              </a:r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5CDEC7F3-3992-443C-13AB-DA65B8D0747A}"/>
                </a:ext>
              </a:extLst>
            </p:cNvPr>
            <p:cNvSpPr/>
            <p:nvPr/>
          </p:nvSpPr>
          <p:spPr>
            <a:xfrm>
              <a:off x="5034083" y="3170697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FC910677-126E-1F11-DF64-A49AB9BD41CC}"/>
                </a:ext>
              </a:extLst>
            </p:cNvPr>
            <p:cNvSpPr txBox="1"/>
            <p:nvPr/>
          </p:nvSpPr>
          <p:spPr>
            <a:xfrm>
              <a:off x="5280742" y="3153658"/>
              <a:ext cx="1595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Drone take-off</a:t>
              </a:r>
            </a:p>
          </p:txBody>
        </p:sp>
      </p:grpSp>
      <p:pic>
        <p:nvPicPr>
          <p:cNvPr id="6" name="Graphique 5" descr="Feuille d’érable avec un remplissage uni">
            <a:extLst>
              <a:ext uri="{FF2B5EF4-FFF2-40B4-BE49-F238E27FC236}">
                <a16:creationId xmlns:a16="http://schemas.microsoft.com/office/drawing/2014/main" id="{EBD99465-330D-1743-2DD3-A68539C8B2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51893" y="72965"/>
            <a:ext cx="557466" cy="557466"/>
          </a:xfrm>
          <a:prstGeom prst="rect">
            <a:avLst/>
          </a:prstGeom>
        </p:spPr>
      </p:pic>
      <p:pic>
        <p:nvPicPr>
          <p:cNvPr id="19" name="Graphique 18" descr="Fleurs en pot avec un remplissage uni">
            <a:extLst>
              <a:ext uri="{FF2B5EF4-FFF2-40B4-BE49-F238E27FC236}">
                <a16:creationId xmlns:a16="http://schemas.microsoft.com/office/drawing/2014/main" id="{8AE7609C-5000-D4E4-F835-A333C13042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8346" y="7513"/>
            <a:ext cx="557466" cy="557466"/>
          </a:xfrm>
          <a:prstGeom prst="rect">
            <a:avLst/>
          </a:prstGeom>
        </p:spPr>
      </p:pic>
      <p:pic>
        <p:nvPicPr>
          <p:cNvPr id="30" name="Graphique 29" descr="Point d’interrogation avec un remplissage uni">
            <a:extLst>
              <a:ext uri="{FF2B5EF4-FFF2-40B4-BE49-F238E27FC236}">
                <a16:creationId xmlns:a16="http://schemas.microsoft.com/office/drawing/2014/main" id="{F8F699DD-44CD-92F3-DA2E-B8763D3D41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02597" y="5388657"/>
            <a:ext cx="751683" cy="751683"/>
          </a:xfrm>
          <a:prstGeom prst="rect">
            <a:avLst/>
          </a:prstGeom>
        </p:spPr>
      </p:pic>
      <p:pic>
        <p:nvPicPr>
          <p:cNvPr id="31" name="Graphique 30" descr="Point d’interrogation avec un remplissage uni">
            <a:extLst>
              <a:ext uri="{FF2B5EF4-FFF2-40B4-BE49-F238E27FC236}">
                <a16:creationId xmlns:a16="http://schemas.microsoft.com/office/drawing/2014/main" id="{01152DD6-B143-A72C-6E59-4C183C0B0F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966227" y="5423401"/>
            <a:ext cx="751683" cy="75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7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5099C6CE-4127-E0C0-F41A-98B7E3D02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C8F6870-2E66-CFEB-84B9-B57F4F6D0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20" y="88856"/>
            <a:ext cx="10515600" cy="622821"/>
          </a:xfrm>
        </p:spPr>
        <p:txBody>
          <a:bodyPr>
            <a:noAutofit/>
          </a:bodyPr>
          <a:lstStyle/>
          <a:p>
            <a:r>
              <a:rPr lang="fr-FR" sz="2800"/>
              <a:t>What results?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BFEE85F-9DEF-0AFC-C655-FEF69F1D77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C3567B-3B49-5F35-3D55-F6161BD0E631}"/>
              </a:ext>
            </a:extLst>
          </p:cNvPr>
          <p:cNvGrpSpPr/>
          <p:nvPr/>
        </p:nvGrpSpPr>
        <p:grpSpPr>
          <a:xfrm>
            <a:off x="8714066" y="21508"/>
            <a:ext cx="2338247" cy="630535"/>
            <a:chOff x="5923660" y="3106"/>
            <a:chExt cx="2338247" cy="630535"/>
          </a:xfrm>
          <a:solidFill>
            <a:srgbClr val="FFFFFF"/>
          </a:solidFill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6FF0E8C9-94AF-5AC1-7191-CB0FC6F288E1}"/>
                </a:ext>
              </a:extLst>
            </p:cNvPr>
            <p:cNvSpPr txBox="1"/>
            <p:nvPr/>
          </p:nvSpPr>
          <p:spPr>
            <a:xfrm>
              <a:off x="5928408" y="3106"/>
              <a:ext cx="500076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rtl="0"/>
              <a:r>
                <a:rPr lang="fr-FR" sz="2000" b="0" i="0" u="none" strike="noStrike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✈</a:t>
              </a:r>
              <a:endParaRPr lang="fr-FR" sz="2800" b="0">
                <a:effectLst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9BA78773-9E2F-EAB0-956C-F7045E3EEE3E}"/>
                </a:ext>
              </a:extLst>
            </p:cNvPr>
            <p:cNvSpPr txBox="1"/>
            <p:nvPr/>
          </p:nvSpPr>
          <p:spPr>
            <a:xfrm>
              <a:off x="5923660" y="298499"/>
              <a:ext cx="429995" cy="30777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rtl="0"/>
              <a:r>
                <a:rPr lang="fr-FR" b="0" i="0" u="none" strike="noStrike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👩</a:t>
              </a:r>
              <a:endParaRPr lang="fr-FR"/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B0DBCE43-5FDE-89F1-1ADE-DCBF0CD947EF}"/>
                </a:ext>
              </a:extLst>
            </p:cNvPr>
            <p:cNvSpPr txBox="1"/>
            <p:nvPr/>
          </p:nvSpPr>
          <p:spPr>
            <a:xfrm>
              <a:off x="6311083" y="325864"/>
              <a:ext cx="187747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accent1"/>
                  </a:solidFill>
                </a:rPr>
                <a:t>Traditional system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5DAB9329-D2E7-F5B9-42EA-71E7EC734B72}"/>
                </a:ext>
              </a:extLst>
            </p:cNvPr>
            <p:cNvSpPr txBox="1"/>
            <p:nvPr/>
          </p:nvSpPr>
          <p:spPr>
            <a:xfrm>
              <a:off x="6311083" y="60605"/>
              <a:ext cx="195082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rgbClr val="7030A0"/>
                  </a:solidFill>
                </a:rPr>
                <a:t>Drone system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D6B43BFD-E743-A85C-3FE8-CD36E84EBBCB}"/>
              </a:ext>
            </a:extLst>
          </p:cNvPr>
          <p:cNvGrpSpPr/>
          <p:nvPr/>
        </p:nvGrpSpPr>
        <p:grpSpPr>
          <a:xfrm>
            <a:off x="-25073" y="920631"/>
            <a:ext cx="6145730" cy="3761246"/>
            <a:chOff x="-25073" y="920631"/>
            <a:chExt cx="6145730" cy="3761246"/>
          </a:xfrm>
        </p:grpSpPr>
        <p:pic>
          <p:nvPicPr>
            <p:cNvPr id="18" name="Picture 9">
              <a:extLst>
                <a:ext uri="{FF2B5EF4-FFF2-40B4-BE49-F238E27FC236}">
                  <a16:creationId xmlns:a16="http://schemas.microsoft.com/office/drawing/2014/main" id="{A08A04AB-FBB5-30B1-D532-0F06D1691A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5073" y="920631"/>
              <a:ext cx="6145730" cy="3761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C4CD15B-D8A8-40F6-7785-3820C22A3ECF}"/>
                </a:ext>
              </a:extLst>
            </p:cNvPr>
            <p:cNvSpPr txBox="1"/>
            <p:nvPr/>
          </p:nvSpPr>
          <p:spPr>
            <a:xfrm>
              <a:off x="1881837" y="1768876"/>
              <a:ext cx="1501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chemeClr val="tx1"/>
                  </a:solidFill>
                </a:rPr>
                <a:t>Avg</a:t>
              </a:r>
              <a:r>
                <a:rPr lang="fr-FR" b="1">
                  <a:solidFill>
                    <a:schemeClr val="tx1"/>
                  </a:solidFill>
                </a:rPr>
                <a:t> = 133 min</a:t>
              </a:r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8529770-9120-8135-D6C0-72FA672089BA}"/>
                </a:ext>
              </a:extLst>
            </p:cNvPr>
            <p:cNvSpPr txBox="1"/>
            <p:nvPr/>
          </p:nvSpPr>
          <p:spPr>
            <a:xfrm>
              <a:off x="2116732" y="3547467"/>
              <a:ext cx="515948" cy="526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>
                  <a:solidFill>
                    <a:schemeClr val="accent2">
                      <a:lumMod val="75000"/>
                    </a:schemeClr>
                  </a:solidFill>
                </a:rPr>
                <a:t>A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157A148-3F0E-59CD-E5D2-D451A1846149}"/>
                </a:ext>
              </a:extLst>
            </p:cNvPr>
            <p:cNvSpPr txBox="1"/>
            <p:nvPr/>
          </p:nvSpPr>
          <p:spPr>
            <a:xfrm>
              <a:off x="2554419" y="2493477"/>
              <a:ext cx="13173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rgbClr val="7030A0"/>
                  </a:solidFill>
                </a:rPr>
                <a:t>Avg</a:t>
              </a:r>
              <a:r>
                <a:rPr lang="fr-FR" b="1">
                  <a:solidFill>
                    <a:srgbClr val="7030A0"/>
                  </a:solidFill>
                </a:rPr>
                <a:t> = 82 min</a:t>
              </a:r>
            </a:p>
          </p:txBody>
        </p:sp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F844993B-7726-1756-BB55-37F6863F1F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922" y="3074203"/>
              <a:ext cx="1596887" cy="898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BBC7540-BD2E-70F5-BDC0-7851D9ED6D00}"/>
                </a:ext>
              </a:extLst>
            </p:cNvPr>
            <p:cNvSpPr txBox="1"/>
            <p:nvPr/>
          </p:nvSpPr>
          <p:spPr>
            <a:xfrm>
              <a:off x="5196620" y="2390908"/>
              <a:ext cx="623342" cy="340519"/>
            </a:xfrm>
            <a:prstGeom prst="roundRect">
              <a:avLst/>
            </a:prstGeom>
            <a:solidFill>
              <a:srgbClr val="C00000">
                <a:alpha val="10196"/>
              </a:srgbClr>
            </a:solidFill>
            <a:ln w="28575">
              <a:solidFill>
                <a:srgbClr val="C00000"/>
              </a:solidFill>
              <a:prstDash val="sysDot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b="1">
                  <a:solidFill>
                    <a:srgbClr val="C00000"/>
                  </a:solidFill>
                </a:rPr>
                <a:t>38 %</a:t>
              </a:r>
            </a:p>
          </p:txBody>
        </p:sp>
        <p:sp>
          <p:nvSpPr>
            <p:cNvPr id="11" name="Flèche : double flèche verticale 10">
              <a:extLst>
                <a:ext uri="{FF2B5EF4-FFF2-40B4-BE49-F238E27FC236}">
                  <a16:creationId xmlns:a16="http://schemas.microsoft.com/office/drawing/2014/main" id="{275CBE9D-9FDC-8610-F56E-8E1C704714BB}"/>
                </a:ext>
              </a:extLst>
            </p:cNvPr>
            <p:cNvSpPr/>
            <p:nvPr/>
          </p:nvSpPr>
          <p:spPr>
            <a:xfrm>
              <a:off x="5082872" y="2076653"/>
              <a:ext cx="115293" cy="902951"/>
            </a:xfrm>
            <a:prstGeom prst="up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4A2711C-752B-F969-04E7-2BF55239D72C}"/>
              </a:ext>
            </a:extLst>
          </p:cNvPr>
          <p:cNvGrpSpPr/>
          <p:nvPr/>
        </p:nvGrpSpPr>
        <p:grpSpPr>
          <a:xfrm>
            <a:off x="6077941" y="912357"/>
            <a:ext cx="6119669" cy="3801550"/>
            <a:chOff x="6077941" y="912357"/>
            <a:chExt cx="6119669" cy="3801550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711F1ABD-F34C-FF12-DFCE-A3121E20E1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77941" y="912357"/>
              <a:ext cx="6119669" cy="3801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3">
              <a:extLst>
                <a:ext uri="{FF2B5EF4-FFF2-40B4-BE49-F238E27FC236}">
                  <a16:creationId xmlns:a16="http://schemas.microsoft.com/office/drawing/2014/main" id="{84592F18-CCD4-EA65-DD8B-A504482D0A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1186" y="1211521"/>
              <a:ext cx="1603188" cy="1202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B1117663-1C09-A255-201B-B361EB44EC61}"/>
                </a:ext>
              </a:extLst>
            </p:cNvPr>
            <p:cNvSpPr txBox="1"/>
            <p:nvPr/>
          </p:nvSpPr>
          <p:spPr>
            <a:xfrm>
              <a:off x="6782080" y="2018240"/>
              <a:ext cx="137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chemeClr val="tx1"/>
                  </a:solidFill>
                </a:rPr>
                <a:t>Avg</a:t>
              </a:r>
              <a:r>
                <a:rPr lang="fr-FR" b="1">
                  <a:solidFill>
                    <a:schemeClr val="tx1"/>
                  </a:solidFill>
                </a:rPr>
                <a:t> = 81 min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C9F5D5E-37CA-B8CF-2568-DA8D9AE7DA51}"/>
                </a:ext>
              </a:extLst>
            </p:cNvPr>
            <p:cNvSpPr txBox="1"/>
            <p:nvPr/>
          </p:nvSpPr>
          <p:spPr>
            <a:xfrm>
              <a:off x="10040226" y="1164477"/>
              <a:ext cx="4383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>
                  <a:solidFill>
                    <a:srgbClr val="7030A0"/>
                  </a:solidFill>
                </a:rPr>
                <a:t>B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2ED9EA-E3C2-BC2F-EDC0-B8996EF178A3}"/>
                </a:ext>
              </a:extLst>
            </p:cNvPr>
            <p:cNvSpPr txBox="1"/>
            <p:nvPr/>
          </p:nvSpPr>
          <p:spPr>
            <a:xfrm>
              <a:off x="6769149" y="3212184"/>
              <a:ext cx="1374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err="1">
                  <a:solidFill>
                    <a:srgbClr val="7030A0"/>
                  </a:solidFill>
                </a:rPr>
                <a:t>Avg</a:t>
              </a:r>
              <a:r>
                <a:rPr lang="fr-FR" b="1">
                  <a:solidFill>
                    <a:srgbClr val="7030A0"/>
                  </a:solidFill>
                </a:rPr>
                <a:t> = 71 min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9F19A05-473E-F2DB-61DB-1EBA8FE392EB}"/>
                </a:ext>
              </a:extLst>
            </p:cNvPr>
            <p:cNvSpPr txBox="1"/>
            <p:nvPr/>
          </p:nvSpPr>
          <p:spPr>
            <a:xfrm>
              <a:off x="8768334" y="2417113"/>
              <a:ext cx="623342" cy="340519"/>
            </a:xfrm>
            <a:prstGeom prst="roundRect">
              <a:avLst/>
            </a:prstGeom>
            <a:solidFill>
              <a:srgbClr val="C00000">
                <a:alpha val="10196"/>
              </a:srgbClr>
            </a:solidFill>
            <a:ln w="28575">
              <a:solidFill>
                <a:srgbClr val="C00000"/>
              </a:solidFill>
              <a:prstDash val="sysDot"/>
            </a:ln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>
                <a:defRPr b="1">
                  <a:solidFill>
                    <a:srgbClr val="C00000"/>
                  </a:solidFill>
                </a:defRPr>
              </a:lvl1pPr>
            </a:lstStyle>
            <a:p>
              <a:r>
                <a:rPr lang="fr-FR"/>
                <a:t>12 %</a:t>
              </a:r>
            </a:p>
          </p:txBody>
        </p:sp>
        <p:sp>
          <p:nvSpPr>
            <p:cNvPr id="16" name="Flèche : double flèche verticale 15">
              <a:extLst>
                <a:ext uri="{FF2B5EF4-FFF2-40B4-BE49-F238E27FC236}">
                  <a16:creationId xmlns:a16="http://schemas.microsoft.com/office/drawing/2014/main" id="{A5413A6C-0E67-B3DC-C8A7-7B5B6BEF21AE}"/>
                </a:ext>
              </a:extLst>
            </p:cNvPr>
            <p:cNvSpPr/>
            <p:nvPr/>
          </p:nvSpPr>
          <p:spPr>
            <a:xfrm>
              <a:off x="8643730" y="2578380"/>
              <a:ext cx="115293" cy="504000"/>
            </a:xfrm>
            <a:prstGeom prst="up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B115374C-246D-2D0A-A817-806D465B8368}"/>
              </a:ext>
            </a:extLst>
          </p:cNvPr>
          <p:cNvSpPr txBox="1"/>
          <p:nvPr/>
        </p:nvSpPr>
        <p:spPr>
          <a:xfrm>
            <a:off x="2809534" y="5108021"/>
            <a:ext cx="349953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r-FR" sz="2000" b="1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Reduction in working time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2E0964A-7471-2F25-9080-EBAB21178F80}"/>
              </a:ext>
            </a:extLst>
          </p:cNvPr>
          <p:cNvSpPr txBox="1"/>
          <p:nvPr/>
        </p:nvSpPr>
        <p:spPr>
          <a:xfrm>
            <a:off x="7018483" y="4803542"/>
            <a:ext cx="4312536" cy="96795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Autumn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 : difference of 9’46 (</a:t>
            </a:r>
            <a:r>
              <a:rPr lang="fr-FR" sz="20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12 %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 : difference of 51’16 (</a:t>
            </a:r>
            <a:r>
              <a:rPr lang="fr-FR" sz="20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38%</a:t>
            </a: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20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que 32" descr="Chronomètre 75% avec un remplissage uni">
            <a:extLst>
              <a:ext uri="{FF2B5EF4-FFF2-40B4-BE49-F238E27FC236}">
                <a16:creationId xmlns:a16="http://schemas.microsoft.com/office/drawing/2014/main" id="{6CC29EBF-F2CD-5BCB-F0EC-827DF745BA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2052" y="132411"/>
            <a:ext cx="508745" cy="508745"/>
          </a:xfrm>
          <a:prstGeom prst="rect">
            <a:avLst/>
          </a:prstGeom>
        </p:spPr>
      </p:pic>
      <p:pic>
        <p:nvPicPr>
          <p:cNvPr id="37" name="Graphique 36" descr="Coche avec un remplissage uni">
            <a:extLst>
              <a:ext uri="{FF2B5EF4-FFF2-40B4-BE49-F238E27FC236}">
                <a16:creationId xmlns:a16="http://schemas.microsoft.com/office/drawing/2014/main" id="{E82FA7FE-9738-E6BC-0E96-F17EB9B640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214" y="4927351"/>
            <a:ext cx="400111" cy="400111"/>
          </a:xfrm>
          <a:prstGeom prst="rect">
            <a:avLst/>
          </a:prstGeom>
        </p:spPr>
      </p:pic>
      <p:pic>
        <p:nvPicPr>
          <p:cNvPr id="39" name="Graphique 38" descr="Coche avec un remplissage uni">
            <a:extLst>
              <a:ext uri="{FF2B5EF4-FFF2-40B4-BE49-F238E27FC236}">
                <a16:creationId xmlns:a16="http://schemas.microsoft.com/office/drawing/2014/main" id="{EBF0837F-F648-2EE8-4A0F-FB6DC3E146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214" y="5365760"/>
            <a:ext cx="400111" cy="400111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93204E4F-A567-1A55-1EBF-34813FE0C383}"/>
              </a:ext>
            </a:extLst>
          </p:cNvPr>
          <p:cNvSpPr txBox="1"/>
          <p:nvPr/>
        </p:nvSpPr>
        <p:spPr>
          <a:xfrm>
            <a:off x="2809534" y="5876126"/>
            <a:ext cx="128977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 b="1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Variability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20B6965-CC7D-CCB0-FBED-8B6F68AF7687}"/>
              </a:ext>
            </a:extLst>
          </p:cNvPr>
          <p:cNvSpPr txBox="1"/>
          <p:nvPr/>
        </p:nvSpPr>
        <p:spPr>
          <a:xfrm>
            <a:off x="4004330" y="5837899"/>
            <a:ext cx="8305046" cy="8140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Farmers’ practices </a:t>
            </a:r>
            <a:r>
              <a:rPr lang="fr-FR" sz="2000" i="1">
                <a:latin typeface="Calibri" panose="020F0502020204030204" pitchFamily="34" charset="0"/>
                <a:cs typeface="Calibri" panose="020F0502020204030204" pitchFamily="34" charset="0"/>
              </a:rPr>
              <a:t>(grass quality, number of groups, animals, etc.)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Day-to-day uncertainties</a:t>
            </a:r>
          </a:p>
        </p:txBody>
      </p:sp>
    </p:spTree>
    <p:extLst>
      <p:ext uri="{BB962C8B-B14F-4D97-AF65-F5344CB8AC3E}">
        <p14:creationId xmlns:p14="http://schemas.microsoft.com/office/powerpoint/2010/main" val="14289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40" grpId="0" animBg="1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6984FB7-66C4-0079-5396-7376C7263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4F48FC2-36EE-1820-A91E-5FC48C056A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1637D092-5108-302D-F9B8-7373196E8E0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FD2E946-678B-3342-F2EE-137BB9CE80F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0B08CB93-5CE3-62AB-D2F4-756C062B5332}"/>
              </a:ext>
            </a:extLst>
          </p:cNvPr>
          <p:cNvGrpSpPr/>
          <p:nvPr/>
        </p:nvGrpSpPr>
        <p:grpSpPr>
          <a:xfrm>
            <a:off x="4015116" y="5622511"/>
            <a:ext cx="444059" cy="358143"/>
            <a:chOff x="4418398" y="5514150"/>
            <a:chExt cx="444059" cy="358143"/>
          </a:xfrm>
        </p:grpSpPr>
        <p:sp>
          <p:nvSpPr>
            <p:cNvPr id="79" name="Flèche : chevron 78">
              <a:extLst>
                <a:ext uri="{FF2B5EF4-FFF2-40B4-BE49-F238E27FC236}">
                  <a16:creationId xmlns:a16="http://schemas.microsoft.com/office/drawing/2014/main" id="{B7BDF415-8E2E-38A8-2A89-D28AD14C9238}"/>
                </a:ext>
              </a:extLst>
            </p:cNvPr>
            <p:cNvSpPr/>
            <p:nvPr/>
          </p:nvSpPr>
          <p:spPr>
            <a:xfrm rot="10800000">
              <a:off x="4652388" y="5515482"/>
              <a:ext cx="210069" cy="356811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0" name="Flèche : chevron 79">
              <a:extLst>
                <a:ext uri="{FF2B5EF4-FFF2-40B4-BE49-F238E27FC236}">
                  <a16:creationId xmlns:a16="http://schemas.microsoft.com/office/drawing/2014/main" id="{6ECCA02A-9D1E-F6CE-C517-3FC09B271965}"/>
                </a:ext>
              </a:extLst>
            </p:cNvPr>
            <p:cNvSpPr/>
            <p:nvPr/>
          </p:nvSpPr>
          <p:spPr>
            <a:xfrm rot="10800000">
              <a:off x="4418398" y="5514150"/>
              <a:ext cx="210069" cy="356811"/>
            </a:xfrm>
            <a:prstGeom prst="chevro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6650EB6-88B8-BEFF-2BB8-C478D2E2232B}"/>
              </a:ext>
            </a:extLst>
          </p:cNvPr>
          <p:cNvSpPr/>
          <p:nvPr/>
        </p:nvSpPr>
        <p:spPr>
          <a:xfrm>
            <a:off x="9532261" y="0"/>
            <a:ext cx="1603188" cy="4428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68285C1-B0D7-152F-ED11-AE3CD4601D42}"/>
              </a:ext>
            </a:extLst>
          </p:cNvPr>
          <p:cNvCxnSpPr>
            <a:cxnSpLocks/>
          </p:cNvCxnSpPr>
          <p:nvPr/>
        </p:nvCxnSpPr>
        <p:spPr>
          <a:xfrm>
            <a:off x="6353655" y="151417"/>
            <a:ext cx="0" cy="6074997"/>
          </a:xfrm>
          <a:prstGeom prst="line">
            <a:avLst/>
          </a:prstGeom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4C83A33-BCC9-9356-FA21-00D951D322B3}"/>
              </a:ext>
            </a:extLst>
          </p:cNvPr>
          <p:cNvSpPr/>
          <p:nvPr/>
        </p:nvSpPr>
        <p:spPr>
          <a:xfrm>
            <a:off x="5155612" y="1861764"/>
            <a:ext cx="2148444" cy="885115"/>
          </a:xfrm>
          <a:prstGeom prst="rect">
            <a:avLst/>
          </a:prstGeom>
          <a:solidFill>
            <a:schemeClr val="bg1"/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45E2C-937C-889A-C80D-9E6E2283F3F6}"/>
              </a:ext>
            </a:extLst>
          </p:cNvPr>
          <p:cNvSpPr/>
          <p:nvPr/>
        </p:nvSpPr>
        <p:spPr>
          <a:xfrm>
            <a:off x="2232226" y="5505523"/>
            <a:ext cx="4084601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3BA287-FD59-D7F0-7CEB-273F4796C36C}"/>
              </a:ext>
            </a:extLst>
          </p:cNvPr>
          <p:cNvSpPr/>
          <p:nvPr/>
        </p:nvSpPr>
        <p:spPr>
          <a:xfrm>
            <a:off x="7272339" y="5502191"/>
            <a:ext cx="4082331" cy="628210"/>
          </a:xfrm>
          <a:prstGeom prst="rect">
            <a:avLst/>
          </a:prstGeom>
          <a:solidFill>
            <a:srgbClr val="B4C7E7">
              <a:alpha val="30196"/>
            </a:srgbClr>
          </a:solidFill>
          <a:ln w="12700">
            <a:solidFill>
              <a:srgbClr val="1F4E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64D5B28-E4F7-3D72-FD82-B659AFF483D2}"/>
              </a:ext>
            </a:extLst>
          </p:cNvPr>
          <p:cNvGrpSpPr/>
          <p:nvPr/>
        </p:nvGrpSpPr>
        <p:grpSpPr>
          <a:xfrm>
            <a:off x="7510053" y="1058757"/>
            <a:ext cx="3848519" cy="3376246"/>
            <a:chOff x="6553200" y="1482574"/>
            <a:chExt cx="3848519" cy="3376246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E38C1B2E-092B-3F6C-9762-5370CBA284BB}"/>
                </a:ext>
              </a:extLst>
            </p:cNvPr>
            <p:cNvSpPr/>
            <p:nvPr/>
          </p:nvSpPr>
          <p:spPr>
            <a:xfrm>
              <a:off x="6553200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03807A5E-7BB9-E8A4-8A80-F2C7C38873F4}"/>
                </a:ext>
              </a:extLst>
            </p:cNvPr>
            <p:cNvSpPr/>
            <p:nvPr/>
          </p:nvSpPr>
          <p:spPr>
            <a:xfrm>
              <a:off x="7263625" y="2175982"/>
              <a:ext cx="1036313" cy="1561104"/>
            </a:xfrm>
            <a:custGeom>
              <a:avLst/>
              <a:gdLst>
                <a:gd name="connsiteX0" fmla="*/ 1547 w 1361678"/>
                <a:gd name="connsiteY0" fmla="*/ 633046 h 1858945"/>
                <a:gd name="connsiteX1" fmla="*/ 21644 w 1361678"/>
                <a:gd name="connsiteY1" fmla="*/ 1095271 h 1858945"/>
                <a:gd name="connsiteX2" fmla="*/ 41740 w 1361678"/>
                <a:gd name="connsiteY2" fmla="*/ 1215851 h 1858945"/>
                <a:gd name="connsiteX3" fmla="*/ 51789 w 1361678"/>
                <a:gd name="connsiteY3" fmla="*/ 1718268 h 1858945"/>
                <a:gd name="connsiteX4" fmla="*/ 61837 w 1361678"/>
                <a:gd name="connsiteY4" fmla="*/ 1758462 h 1858945"/>
                <a:gd name="connsiteX5" fmla="*/ 71885 w 1361678"/>
                <a:gd name="connsiteY5" fmla="*/ 1808704 h 1858945"/>
                <a:gd name="connsiteX6" fmla="*/ 81934 w 1361678"/>
                <a:gd name="connsiteY6" fmla="*/ 1838849 h 1858945"/>
                <a:gd name="connsiteX7" fmla="*/ 132176 w 1361678"/>
                <a:gd name="connsiteY7" fmla="*/ 1858945 h 1858945"/>
                <a:gd name="connsiteX8" fmla="*/ 554206 w 1361678"/>
                <a:gd name="connsiteY8" fmla="*/ 1848897 h 1858945"/>
                <a:gd name="connsiteX9" fmla="*/ 624545 w 1361678"/>
                <a:gd name="connsiteY9" fmla="*/ 1838849 h 1858945"/>
                <a:gd name="connsiteX10" fmla="*/ 664738 w 1361678"/>
                <a:gd name="connsiteY10" fmla="*/ 1828800 h 1858945"/>
                <a:gd name="connsiteX11" fmla="*/ 1317881 w 1361678"/>
                <a:gd name="connsiteY11" fmla="*/ 1818752 h 1858945"/>
                <a:gd name="connsiteX12" fmla="*/ 1327929 w 1361678"/>
                <a:gd name="connsiteY12" fmla="*/ 954594 h 1858945"/>
                <a:gd name="connsiteX13" fmla="*/ 1287736 w 1361678"/>
                <a:gd name="connsiteY13" fmla="*/ 803868 h 1858945"/>
                <a:gd name="connsiteX14" fmla="*/ 1207349 w 1361678"/>
                <a:gd name="connsiteY14" fmla="*/ 341644 h 1858945"/>
                <a:gd name="connsiteX15" fmla="*/ 1197301 w 1361678"/>
                <a:gd name="connsiteY15" fmla="*/ 251209 h 1858945"/>
                <a:gd name="connsiteX16" fmla="*/ 1157107 w 1361678"/>
                <a:gd name="connsiteY16" fmla="*/ 120581 h 1858945"/>
                <a:gd name="connsiteX17" fmla="*/ 1116914 w 1361678"/>
                <a:gd name="connsiteY17" fmla="*/ 30145 h 1858945"/>
                <a:gd name="connsiteX18" fmla="*/ 1066672 w 1361678"/>
                <a:gd name="connsiteY18" fmla="*/ 20097 h 1858945"/>
                <a:gd name="connsiteX19" fmla="*/ 915947 w 1361678"/>
                <a:gd name="connsiteY19" fmla="*/ 0 h 1858945"/>
                <a:gd name="connsiteX20" fmla="*/ 292949 w 1361678"/>
                <a:gd name="connsiteY20" fmla="*/ 10049 h 1858945"/>
                <a:gd name="connsiteX21" fmla="*/ 242707 w 1361678"/>
                <a:gd name="connsiteY21" fmla="*/ 20097 h 1858945"/>
                <a:gd name="connsiteX22" fmla="*/ 182417 w 1361678"/>
                <a:gd name="connsiteY22" fmla="*/ 40194 h 1858945"/>
                <a:gd name="connsiteX23" fmla="*/ 152272 w 1361678"/>
                <a:gd name="connsiteY23" fmla="*/ 140677 h 1858945"/>
                <a:gd name="connsiteX24" fmla="*/ 142224 w 1361678"/>
                <a:gd name="connsiteY24" fmla="*/ 190919 h 1858945"/>
                <a:gd name="connsiteX25" fmla="*/ 112079 w 1361678"/>
                <a:gd name="connsiteY25" fmla="*/ 261257 h 1858945"/>
                <a:gd name="connsiteX26" fmla="*/ 102031 w 1361678"/>
                <a:gd name="connsiteY26" fmla="*/ 311499 h 1858945"/>
                <a:gd name="connsiteX27" fmla="*/ 41740 w 1361678"/>
                <a:gd name="connsiteY27" fmla="*/ 442128 h 1858945"/>
                <a:gd name="connsiteX28" fmla="*/ 1547 w 1361678"/>
                <a:gd name="connsiteY28" fmla="*/ 653143 h 1858945"/>
                <a:gd name="connsiteX29" fmla="*/ 1547 w 1361678"/>
                <a:gd name="connsiteY29" fmla="*/ 633046 h 185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61678" h="1858945">
                  <a:moveTo>
                    <a:pt x="1547" y="633046"/>
                  </a:moveTo>
                  <a:cubicBezTo>
                    <a:pt x="4896" y="706734"/>
                    <a:pt x="11033" y="941416"/>
                    <a:pt x="21644" y="1095271"/>
                  </a:cubicBezTo>
                  <a:cubicBezTo>
                    <a:pt x="24447" y="1135922"/>
                    <a:pt x="39771" y="1175151"/>
                    <a:pt x="41740" y="1215851"/>
                  </a:cubicBezTo>
                  <a:cubicBezTo>
                    <a:pt x="49836" y="1383161"/>
                    <a:pt x="45589" y="1550877"/>
                    <a:pt x="51789" y="1718268"/>
                  </a:cubicBezTo>
                  <a:cubicBezTo>
                    <a:pt x="52300" y="1732069"/>
                    <a:pt x="58841" y="1744981"/>
                    <a:pt x="61837" y="1758462"/>
                  </a:cubicBezTo>
                  <a:cubicBezTo>
                    <a:pt x="65542" y="1775134"/>
                    <a:pt x="67743" y="1792135"/>
                    <a:pt x="71885" y="1808704"/>
                  </a:cubicBezTo>
                  <a:cubicBezTo>
                    <a:pt x="74454" y="1818980"/>
                    <a:pt x="73797" y="1832068"/>
                    <a:pt x="81934" y="1838849"/>
                  </a:cubicBezTo>
                  <a:cubicBezTo>
                    <a:pt x="95791" y="1850396"/>
                    <a:pt x="115429" y="1852246"/>
                    <a:pt x="132176" y="1858945"/>
                  </a:cubicBezTo>
                  <a:lnTo>
                    <a:pt x="554206" y="1848897"/>
                  </a:lnTo>
                  <a:cubicBezTo>
                    <a:pt x="577871" y="1847931"/>
                    <a:pt x="601243" y="1843086"/>
                    <a:pt x="624545" y="1838849"/>
                  </a:cubicBezTo>
                  <a:cubicBezTo>
                    <a:pt x="638132" y="1836379"/>
                    <a:pt x="650934" y="1829200"/>
                    <a:pt x="664738" y="1828800"/>
                  </a:cubicBezTo>
                  <a:cubicBezTo>
                    <a:pt x="882387" y="1822491"/>
                    <a:pt x="1100167" y="1822101"/>
                    <a:pt x="1317881" y="1818752"/>
                  </a:cubicBezTo>
                  <a:cubicBezTo>
                    <a:pt x="1384397" y="1486177"/>
                    <a:pt x="1364581" y="1621657"/>
                    <a:pt x="1327929" y="954594"/>
                  </a:cubicBezTo>
                  <a:cubicBezTo>
                    <a:pt x="1325076" y="902675"/>
                    <a:pt x="1300347" y="854313"/>
                    <a:pt x="1287736" y="803868"/>
                  </a:cubicBezTo>
                  <a:cubicBezTo>
                    <a:pt x="1254228" y="669835"/>
                    <a:pt x="1216376" y="422888"/>
                    <a:pt x="1207349" y="341644"/>
                  </a:cubicBezTo>
                  <a:cubicBezTo>
                    <a:pt x="1204000" y="311499"/>
                    <a:pt x="1202891" y="281020"/>
                    <a:pt x="1197301" y="251209"/>
                  </a:cubicBezTo>
                  <a:cubicBezTo>
                    <a:pt x="1189806" y="211238"/>
                    <a:pt x="1168911" y="159928"/>
                    <a:pt x="1157107" y="120581"/>
                  </a:cubicBezTo>
                  <a:cubicBezTo>
                    <a:pt x="1147853" y="89733"/>
                    <a:pt x="1146343" y="52217"/>
                    <a:pt x="1116914" y="30145"/>
                  </a:cubicBezTo>
                  <a:cubicBezTo>
                    <a:pt x="1103251" y="19898"/>
                    <a:pt x="1083519" y="22905"/>
                    <a:pt x="1066672" y="20097"/>
                  </a:cubicBezTo>
                  <a:cubicBezTo>
                    <a:pt x="1025085" y="13166"/>
                    <a:pt x="956574" y="5079"/>
                    <a:pt x="915947" y="0"/>
                  </a:cubicBezTo>
                  <a:lnTo>
                    <a:pt x="292949" y="10049"/>
                  </a:lnTo>
                  <a:cubicBezTo>
                    <a:pt x="275878" y="10559"/>
                    <a:pt x="259184" y="15603"/>
                    <a:pt x="242707" y="20097"/>
                  </a:cubicBezTo>
                  <a:cubicBezTo>
                    <a:pt x="222270" y="25671"/>
                    <a:pt x="202514" y="33495"/>
                    <a:pt x="182417" y="40194"/>
                  </a:cubicBezTo>
                  <a:cubicBezTo>
                    <a:pt x="156664" y="194717"/>
                    <a:pt x="191217" y="23843"/>
                    <a:pt x="152272" y="140677"/>
                  </a:cubicBezTo>
                  <a:cubicBezTo>
                    <a:pt x="146871" y="156880"/>
                    <a:pt x="147625" y="174716"/>
                    <a:pt x="142224" y="190919"/>
                  </a:cubicBezTo>
                  <a:cubicBezTo>
                    <a:pt x="134158" y="215119"/>
                    <a:pt x="122127" y="237811"/>
                    <a:pt x="112079" y="261257"/>
                  </a:cubicBezTo>
                  <a:cubicBezTo>
                    <a:pt x="108730" y="278004"/>
                    <a:pt x="107432" y="295296"/>
                    <a:pt x="102031" y="311499"/>
                  </a:cubicBezTo>
                  <a:cubicBezTo>
                    <a:pt x="72245" y="400856"/>
                    <a:pt x="76862" y="389446"/>
                    <a:pt x="41740" y="442128"/>
                  </a:cubicBezTo>
                  <a:cubicBezTo>
                    <a:pt x="-160" y="567827"/>
                    <a:pt x="12965" y="504703"/>
                    <a:pt x="1547" y="653143"/>
                  </a:cubicBezTo>
                  <a:cubicBezTo>
                    <a:pt x="1290" y="656483"/>
                    <a:pt x="-1802" y="559358"/>
                    <a:pt x="1547" y="63304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E2F8C71C-3404-8F41-BEFF-7138B880481B}"/>
                </a:ext>
              </a:extLst>
            </p:cNvPr>
            <p:cNvSpPr/>
            <p:nvPr/>
          </p:nvSpPr>
          <p:spPr>
            <a:xfrm>
              <a:off x="8933956" y="2937400"/>
              <a:ext cx="939097" cy="1052451"/>
            </a:xfrm>
            <a:custGeom>
              <a:avLst/>
              <a:gdLst>
                <a:gd name="connsiteX0" fmla="*/ 51344 w 1237050"/>
                <a:gd name="connsiteY0" fmla="*/ 351692 h 1386672"/>
                <a:gd name="connsiteX1" fmla="*/ 61393 w 1237050"/>
                <a:gd name="connsiteY1" fmla="*/ 522514 h 1386672"/>
                <a:gd name="connsiteX2" fmla="*/ 131731 w 1237050"/>
                <a:gd name="connsiteY2" fmla="*/ 723481 h 1386672"/>
                <a:gd name="connsiteX3" fmla="*/ 151828 w 1237050"/>
                <a:gd name="connsiteY3" fmla="*/ 803868 h 1386672"/>
                <a:gd name="connsiteX4" fmla="*/ 212118 w 1237050"/>
                <a:gd name="connsiteY4" fmla="*/ 944545 h 1386672"/>
                <a:gd name="connsiteX5" fmla="*/ 262360 w 1237050"/>
                <a:gd name="connsiteY5" fmla="*/ 1115367 h 1386672"/>
                <a:gd name="connsiteX6" fmla="*/ 302553 w 1237050"/>
                <a:gd name="connsiteY6" fmla="*/ 1205802 h 1386672"/>
                <a:gd name="connsiteX7" fmla="*/ 332698 w 1237050"/>
                <a:gd name="connsiteY7" fmla="*/ 1266092 h 1386672"/>
                <a:gd name="connsiteX8" fmla="*/ 433182 w 1237050"/>
                <a:gd name="connsiteY8" fmla="*/ 1326382 h 1386672"/>
                <a:gd name="connsiteX9" fmla="*/ 604004 w 1237050"/>
                <a:gd name="connsiteY9" fmla="*/ 1386672 h 1386672"/>
                <a:gd name="connsiteX10" fmla="*/ 845164 w 1237050"/>
                <a:gd name="connsiteY10" fmla="*/ 1376624 h 1386672"/>
                <a:gd name="connsiteX11" fmla="*/ 935599 w 1237050"/>
                <a:gd name="connsiteY11" fmla="*/ 1346479 h 1386672"/>
                <a:gd name="connsiteX12" fmla="*/ 1015986 w 1237050"/>
                <a:gd name="connsiteY12" fmla="*/ 1326382 h 1386672"/>
                <a:gd name="connsiteX13" fmla="*/ 1086325 w 1237050"/>
                <a:gd name="connsiteY13" fmla="*/ 1286189 h 1386672"/>
                <a:gd name="connsiteX14" fmla="*/ 1126518 w 1237050"/>
                <a:gd name="connsiteY14" fmla="*/ 1215850 h 1386672"/>
                <a:gd name="connsiteX15" fmla="*/ 1206905 w 1237050"/>
                <a:gd name="connsiteY15" fmla="*/ 1034980 h 1386672"/>
                <a:gd name="connsiteX16" fmla="*/ 1237050 w 1237050"/>
                <a:gd name="connsiteY16" fmla="*/ 884255 h 1386672"/>
                <a:gd name="connsiteX17" fmla="*/ 1227001 w 1237050"/>
                <a:gd name="connsiteY17" fmla="*/ 643094 h 1386672"/>
                <a:gd name="connsiteX18" fmla="*/ 1176760 w 1237050"/>
                <a:gd name="connsiteY18" fmla="*/ 512466 h 1386672"/>
                <a:gd name="connsiteX19" fmla="*/ 1136566 w 1237050"/>
                <a:gd name="connsiteY19" fmla="*/ 422030 h 1386672"/>
                <a:gd name="connsiteX20" fmla="*/ 1106421 w 1237050"/>
                <a:gd name="connsiteY20" fmla="*/ 381837 h 1386672"/>
                <a:gd name="connsiteX21" fmla="*/ 1066228 w 1237050"/>
                <a:gd name="connsiteY21" fmla="*/ 311498 h 1386672"/>
                <a:gd name="connsiteX22" fmla="*/ 1005938 w 1237050"/>
                <a:gd name="connsiteY22" fmla="*/ 261257 h 1386672"/>
                <a:gd name="connsiteX23" fmla="*/ 804971 w 1237050"/>
                <a:gd name="connsiteY23" fmla="*/ 90435 h 1386672"/>
                <a:gd name="connsiteX24" fmla="*/ 714536 w 1237050"/>
                <a:gd name="connsiteY24" fmla="*/ 50241 h 1386672"/>
                <a:gd name="connsiteX25" fmla="*/ 654245 w 1237050"/>
                <a:gd name="connsiteY25" fmla="*/ 30145 h 1386672"/>
                <a:gd name="connsiteX26" fmla="*/ 543714 w 1237050"/>
                <a:gd name="connsiteY26" fmla="*/ 0 h 1386672"/>
                <a:gd name="connsiteX27" fmla="*/ 232215 w 1237050"/>
                <a:gd name="connsiteY27" fmla="*/ 10048 h 1386672"/>
                <a:gd name="connsiteX28" fmla="*/ 202070 w 1237050"/>
                <a:gd name="connsiteY28" fmla="*/ 30145 h 1386672"/>
                <a:gd name="connsiteX29" fmla="*/ 111634 w 1237050"/>
                <a:gd name="connsiteY29" fmla="*/ 90435 h 1386672"/>
                <a:gd name="connsiteX30" fmla="*/ 81489 w 1237050"/>
                <a:gd name="connsiteY30" fmla="*/ 130628 h 1386672"/>
                <a:gd name="connsiteX31" fmla="*/ 41296 w 1237050"/>
                <a:gd name="connsiteY31" fmla="*/ 150725 h 1386672"/>
                <a:gd name="connsiteX32" fmla="*/ 21199 w 1237050"/>
                <a:gd name="connsiteY32" fmla="*/ 190918 h 1386672"/>
                <a:gd name="connsiteX33" fmla="*/ 11151 w 1237050"/>
                <a:gd name="connsiteY33" fmla="*/ 231112 h 1386672"/>
                <a:gd name="connsiteX34" fmla="*/ 1103 w 1237050"/>
                <a:gd name="connsiteY34" fmla="*/ 261257 h 1386672"/>
                <a:gd name="connsiteX35" fmla="*/ 31248 w 1237050"/>
                <a:gd name="connsiteY35" fmla="*/ 271305 h 1386672"/>
                <a:gd name="connsiteX36" fmla="*/ 51344 w 1237050"/>
                <a:gd name="connsiteY36" fmla="*/ 351692 h 13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7050" h="1386672">
                  <a:moveTo>
                    <a:pt x="51344" y="351692"/>
                  </a:moveTo>
                  <a:cubicBezTo>
                    <a:pt x="56368" y="393560"/>
                    <a:pt x="49339" y="466763"/>
                    <a:pt x="61393" y="522514"/>
                  </a:cubicBezTo>
                  <a:cubicBezTo>
                    <a:pt x="76392" y="591885"/>
                    <a:pt x="114517" y="654627"/>
                    <a:pt x="131731" y="723481"/>
                  </a:cubicBezTo>
                  <a:cubicBezTo>
                    <a:pt x="138430" y="750277"/>
                    <a:pt x="142389" y="777911"/>
                    <a:pt x="151828" y="803868"/>
                  </a:cubicBezTo>
                  <a:cubicBezTo>
                    <a:pt x="169263" y="851814"/>
                    <a:pt x="199744" y="895051"/>
                    <a:pt x="212118" y="944545"/>
                  </a:cubicBezTo>
                  <a:cubicBezTo>
                    <a:pt x="229783" y="1015202"/>
                    <a:pt x="235146" y="1045387"/>
                    <a:pt x="262360" y="1115367"/>
                  </a:cubicBezTo>
                  <a:cubicBezTo>
                    <a:pt x="274316" y="1146112"/>
                    <a:pt x="288603" y="1175909"/>
                    <a:pt x="302553" y="1205802"/>
                  </a:cubicBezTo>
                  <a:cubicBezTo>
                    <a:pt x="312055" y="1226163"/>
                    <a:pt x="317667" y="1249391"/>
                    <a:pt x="332698" y="1266092"/>
                  </a:cubicBezTo>
                  <a:cubicBezTo>
                    <a:pt x="348204" y="1283320"/>
                    <a:pt x="406889" y="1314879"/>
                    <a:pt x="433182" y="1326382"/>
                  </a:cubicBezTo>
                  <a:cubicBezTo>
                    <a:pt x="557568" y="1380801"/>
                    <a:pt x="515756" y="1369023"/>
                    <a:pt x="604004" y="1386672"/>
                  </a:cubicBezTo>
                  <a:cubicBezTo>
                    <a:pt x="684391" y="1383323"/>
                    <a:pt x="765292" y="1386305"/>
                    <a:pt x="845164" y="1376624"/>
                  </a:cubicBezTo>
                  <a:cubicBezTo>
                    <a:pt x="876709" y="1372800"/>
                    <a:pt x="905115" y="1355445"/>
                    <a:pt x="935599" y="1346479"/>
                  </a:cubicBezTo>
                  <a:cubicBezTo>
                    <a:pt x="962097" y="1338685"/>
                    <a:pt x="989190" y="1333081"/>
                    <a:pt x="1015986" y="1326382"/>
                  </a:cubicBezTo>
                  <a:cubicBezTo>
                    <a:pt x="1039432" y="1312984"/>
                    <a:pt x="1067230" y="1305284"/>
                    <a:pt x="1086325" y="1286189"/>
                  </a:cubicBezTo>
                  <a:cubicBezTo>
                    <a:pt x="1105420" y="1267094"/>
                    <a:pt x="1113810" y="1239677"/>
                    <a:pt x="1126518" y="1215850"/>
                  </a:cubicBezTo>
                  <a:cubicBezTo>
                    <a:pt x="1155394" y="1161707"/>
                    <a:pt x="1188639" y="1092823"/>
                    <a:pt x="1206905" y="1034980"/>
                  </a:cubicBezTo>
                  <a:cubicBezTo>
                    <a:pt x="1219881" y="993890"/>
                    <a:pt x="1229538" y="929327"/>
                    <a:pt x="1237050" y="884255"/>
                  </a:cubicBezTo>
                  <a:cubicBezTo>
                    <a:pt x="1233700" y="803868"/>
                    <a:pt x="1239880" y="722513"/>
                    <a:pt x="1227001" y="643094"/>
                  </a:cubicBezTo>
                  <a:cubicBezTo>
                    <a:pt x="1219533" y="597043"/>
                    <a:pt x="1193669" y="555946"/>
                    <a:pt x="1176760" y="512466"/>
                  </a:cubicBezTo>
                  <a:cubicBezTo>
                    <a:pt x="1166952" y="487244"/>
                    <a:pt x="1151565" y="446029"/>
                    <a:pt x="1136566" y="422030"/>
                  </a:cubicBezTo>
                  <a:cubicBezTo>
                    <a:pt x="1127690" y="407828"/>
                    <a:pt x="1115412" y="395966"/>
                    <a:pt x="1106421" y="381837"/>
                  </a:cubicBezTo>
                  <a:cubicBezTo>
                    <a:pt x="1091923" y="359055"/>
                    <a:pt x="1083516" y="332243"/>
                    <a:pt x="1066228" y="311498"/>
                  </a:cubicBezTo>
                  <a:cubicBezTo>
                    <a:pt x="1049481" y="291401"/>
                    <a:pt x="1024436" y="279755"/>
                    <a:pt x="1005938" y="261257"/>
                  </a:cubicBezTo>
                  <a:cubicBezTo>
                    <a:pt x="890629" y="145949"/>
                    <a:pt x="979890" y="193797"/>
                    <a:pt x="804971" y="90435"/>
                  </a:cubicBezTo>
                  <a:cubicBezTo>
                    <a:pt x="776571" y="73653"/>
                    <a:pt x="745165" y="62492"/>
                    <a:pt x="714536" y="50241"/>
                  </a:cubicBezTo>
                  <a:cubicBezTo>
                    <a:pt x="694867" y="42374"/>
                    <a:pt x="674492" y="36375"/>
                    <a:pt x="654245" y="30145"/>
                  </a:cubicBezTo>
                  <a:cubicBezTo>
                    <a:pt x="602466" y="14213"/>
                    <a:pt x="589532" y="11454"/>
                    <a:pt x="543714" y="0"/>
                  </a:cubicBezTo>
                  <a:cubicBezTo>
                    <a:pt x="439881" y="3349"/>
                    <a:pt x="335700" y="917"/>
                    <a:pt x="232215" y="10048"/>
                  </a:cubicBezTo>
                  <a:cubicBezTo>
                    <a:pt x="220185" y="11109"/>
                    <a:pt x="211897" y="23126"/>
                    <a:pt x="202070" y="30145"/>
                  </a:cubicBezTo>
                  <a:cubicBezTo>
                    <a:pt x="128814" y="82471"/>
                    <a:pt x="196573" y="39472"/>
                    <a:pt x="111634" y="90435"/>
                  </a:cubicBezTo>
                  <a:cubicBezTo>
                    <a:pt x="101586" y="103833"/>
                    <a:pt x="94204" y="119729"/>
                    <a:pt x="81489" y="130628"/>
                  </a:cubicBezTo>
                  <a:cubicBezTo>
                    <a:pt x="70116" y="140376"/>
                    <a:pt x="51888" y="140133"/>
                    <a:pt x="41296" y="150725"/>
                  </a:cubicBezTo>
                  <a:cubicBezTo>
                    <a:pt x="30704" y="161317"/>
                    <a:pt x="27898" y="177520"/>
                    <a:pt x="21199" y="190918"/>
                  </a:cubicBezTo>
                  <a:cubicBezTo>
                    <a:pt x="17850" y="204316"/>
                    <a:pt x="14945" y="217833"/>
                    <a:pt x="11151" y="231112"/>
                  </a:cubicBezTo>
                  <a:cubicBezTo>
                    <a:pt x="8241" y="241296"/>
                    <a:pt x="-3634" y="251783"/>
                    <a:pt x="1103" y="261257"/>
                  </a:cubicBezTo>
                  <a:cubicBezTo>
                    <a:pt x="5840" y="270731"/>
                    <a:pt x="21200" y="267956"/>
                    <a:pt x="31248" y="271305"/>
                  </a:cubicBezTo>
                  <a:cubicBezTo>
                    <a:pt x="43112" y="318764"/>
                    <a:pt x="46320" y="309824"/>
                    <a:pt x="51344" y="35169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3" name="Encre 32">
                  <a:extLst>
                    <a:ext uri="{FF2B5EF4-FFF2-40B4-BE49-F238E27FC236}">
                      <a16:creationId xmlns:a16="http://schemas.microsoft.com/office/drawing/2014/main" id="{2F7A5CF6-CC2C-735F-90F0-8D8D8DEE9618}"/>
                    </a:ext>
                  </a:extLst>
                </p14:cNvPr>
                <p14:cNvContentPartPr/>
                <p14:nvPr/>
              </p14:nvContentPartPr>
              <p14:xfrm>
                <a:off x="7886505" y="2741038"/>
                <a:ext cx="360" cy="360"/>
              </p14:xfrm>
            </p:contentPart>
          </mc:Choice>
          <mc:Fallback xmlns="">
            <p:pic>
              <p:nvPicPr>
                <p:cNvPr id="33" name="Encre 32">
                  <a:extLst>
                    <a:ext uri="{FF2B5EF4-FFF2-40B4-BE49-F238E27FC236}">
                      <a16:creationId xmlns:a16="http://schemas.microsoft.com/office/drawing/2014/main" id="{2F7A5CF6-CC2C-735F-90F0-8D8D8DEE961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850505" y="270503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4" name="Encre 33">
                  <a:extLst>
                    <a:ext uri="{FF2B5EF4-FFF2-40B4-BE49-F238E27FC236}">
                      <a16:creationId xmlns:a16="http://schemas.microsoft.com/office/drawing/2014/main" id="{526CAC16-E6B1-CB9E-3A8D-D4CC4F1B4224}"/>
                    </a:ext>
                  </a:extLst>
                </p14:cNvPr>
                <p14:cNvContentPartPr/>
                <p14:nvPr/>
              </p14:nvContentPartPr>
              <p14:xfrm>
                <a:off x="9446225" y="3424363"/>
                <a:ext cx="360" cy="360"/>
              </p14:xfrm>
            </p:contentPart>
          </mc:Choice>
          <mc:Fallback xmlns="">
            <p:pic>
              <p:nvPicPr>
                <p:cNvPr id="34" name="Encre 33">
                  <a:extLst>
                    <a:ext uri="{FF2B5EF4-FFF2-40B4-BE49-F238E27FC236}">
                      <a16:creationId xmlns:a16="http://schemas.microsoft.com/office/drawing/2014/main" id="{526CAC16-E6B1-CB9E-3A8D-D4CC4F1B422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410225" y="3388363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F9CE9810-3B07-B342-99BC-247E68C54371}"/>
                </a:ext>
              </a:extLst>
            </p:cNvPr>
            <p:cNvSpPr/>
            <p:nvPr/>
          </p:nvSpPr>
          <p:spPr>
            <a:xfrm>
              <a:off x="8381940" y="2998240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AB9C7DEA-F621-D781-0CE2-0B77D1236408}"/>
                </a:ext>
              </a:extLst>
            </p:cNvPr>
            <p:cNvSpPr/>
            <p:nvPr/>
          </p:nvSpPr>
          <p:spPr>
            <a:xfrm>
              <a:off x="7574237" y="291239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23F02625-57ED-02E1-9CF6-4A04D9622BCA}"/>
                </a:ext>
              </a:extLst>
            </p:cNvPr>
            <p:cNvSpPr/>
            <p:nvPr/>
          </p:nvSpPr>
          <p:spPr>
            <a:xfrm>
              <a:off x="9306166" y="352420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940D49C9-2424-AB03-5554-F6CB409C8018}"/>
              </a:ext>
            </a:extLst>
          </p:cNvPr>
          <p:cNvGrpSpPr/>
          <p:nvPr/>
        </p:nvGrpSpPr>
        <p:grpSpPr>
          <a:xfrm>
            <a:off x="884599" y="1071659"/>
            <a:ext cx="3848519" cy="3376246"/>
            <a:chOff x="1069463" y="1482574"/>
            <a:chExt cx="3848519" cy="3376246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107FC03B-D182-AB73-FB62-16DC393A5C37}"/>
                </a:ext>
              </a:extLst>
            </p:cNvPr>
            <p:cNvSpPr/>
            <p:nvPr/>
          </p:nvSpPr>
          <p:spPr>
            <a:xfrm>
              <a:off x="1069463" y="1482574"/>
              <a:ext cx="3848519" cy="3376246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9FF6A89E-6689-AA8F-0E75-A886D6153847}"/>
                </a:ext>
              </a:extLst>
            </p:cNvPr>
            <p:cNvSpPr/>
            <p:nvPr/>
          </p:nvSpPr>
          <p:spPr>
            <a:xfrm>
              <a:off x="3486778" y="2315931"/>
              <a:ext cx="929122" cy="532563"/>
            </a:xfrm>
            <a:custGeom>
              <a:avLst/>
              <a:gdLst>
                <a:gd name="connsiteX0" fmla="*/ 50241 w 1200381"/>
                <a:gd name="connsiteY0" fmla="*/ 301450 h 703384"/>
                <a:gd name="connsiteX1" fmla="*/ 0 w 1200381"/>
                <a:gd name="connsiteY1" fmla="*/ 432079 h 703384"/>
                <a:gd name="connsiteX2" fmla="*/ 40193 w 1200381"/>
                <a:gd name="connsiteY2" fmla="*/ 582804 h 703384"/>
                <a:gd name="connsiteX3" fmla="*/ 90435 w 1200381"/>
                <a:gd name="connsiteY3" fmla="*/ 612949 h 703384"/>
                <a:gd name="connsiteX4" fmla="*/ 120580 w 1200381"/>
                <a:gd name="connsiteY4" fmla="*/ 643094 h 703384"/>
                <a:gd name="connsiteX5" fmla="*/ 200967 w 1200381"/>
                <a:gd name="connsiteY5" fmla="*/ 663191 h 703384"/>
                <a:gd name="connsiteX6" fmla="*/ 291402 w 1200381"/>
                <a:gd name="connsiteY6" fmla="*/ 683288 h 703384"/>
                <a:gd name="connsiteX7" fmla="*/ 482321 w 1200381"/>
                <a:gd name="connsiteY7" fmla="*/ 703384 h 703384"/>
                <a:gd name="connsiteX8" fmla="*/ 864158 w 1200381"/>
                <a:gd name="connsiteY8" fmla="*/ 693336 h 703384"/>
                <a:gd name="connsiteX9" fmla="*/ 1055077 w 1200381"/>
                <a:gd name="connsiteY9" fmla="*/ 582804 h 703384"/>
                <a:gd name="connsiteX10" fmla="*/ 1095270 w 1200381"/>
                <a:gd name="connsiteY10" fmla="*/ 562707 h 703384"/>
                <a:gd name="connsiteX11" fmla="*/ 1185705 w 1200381"/>
                <a:gd name="connsiteY11" fmla="*/ 482321 h 703384"/>
                <a:gd name="connsiteX12" fmla="*/ 1185705 w 1200381"/>
                <a:gd name="connsiteY12" fmla="*/ 261257 h 703384"/>
                <a:gd name="connsiteX13" fmla="*/ 1175657 w 1200381"/>
                <a:gd name="connsiteY13" fmla="*/ 200967 h 703384"/>
                <a:gd name="connsiteX14" fmla="*/ 1095270 w 1200381"/>
                <a:gd name="connsiteY14" fmla="*/ 110532 h 703384"/>
                <a:gd name="connsiteX15" fmla="*/ 1024932 w 1200381"/>
                <a:gd name="connsiteY15" fmla="*/ 80387 h 703384"/>
                <a:gd name="connsiteX16" fmla="*/ 974690 w 1200381"/>
                <a:gd name="connsiteY16" fmla="*/ 50242 h 703384"/>
                <a:gd name="connsiteX17" fmla="*/ 874206 w 1200381"/>
                <a:gd name="connsiteY17" fmla="*/ 20096 h 703384"/>
                <a:gd name="connsiteX18" fmla="*/ 823965 w 1200381"/>
                <a:gd name="connsiteY18" fmla="*/ 0 h 703384"/>
                <a:gd name="connsiteX19" fmla="*/ 723481 w 1200381"/>
                <a:gd name="connsiteY19" fmla="*/ 10048 h 703384"/>
                <a:gd name="connsiteX20" fmla="*/ 663191 w 1200381"/>
                <a:gd name="connsiteY20" fmla="*/ 80387 h 703384"/>
                <a:gd name="connsiteX21" fmla="*/ 552659 w 1200381"/>
                <a:gd name="connsiteY21" fmla="*/ 130628 h 703384"/>
                <a:gd name="connsiteX22" fmla="*/ 482321 w 1200381"/>
                <a:gd name="connsiteY22" fmla="*/ 180870 h 703384"/>
                <a:gd name="connsiteX23" fmla="*/ 442127 w 1200381"/>
                <a:gd name="connsiteY23" fmla="*/ 190918 h 703384"/>
                <a:gd name="connsiteX24" fmla="*/ 401934 w 1200381"/>
                <a:gd name="connsiteY24" fmla="*/ 231112 h 703384"/>
                <a:gd name="connsiteX25" fmla="*/ 361740 w 1200381"/>
                <a:gd name="connsiteY25" fmla="*/ 251209 h 703384"/>
                <a:gd name="connsiteX26" fmla="*/ 160773 w 1200381"/>
                <a:gd name="connsiteY26" fmla="*/ 301450 h 703384"/>
                <a:gd name="connsiteX27" fmla="*/ 130628 w 1200381"/>
                <a:gd name="connsiteY27" fmla="*/ 321547 h 703384"/>
                <a:gd name="connsiteX28" fmla="*/ 100483 w 1200381"/>
                <a:gd name="connsiteY28" fmla="*/ 311499 h 703384"/>
                <a:gd name="connsiteX29" fmla="*/ 50241 w 1200381"/>
                <a:gd name="connsiteY29" fmla="*/ 301450 h 70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00381" h="703384">
                  <a:moveTo>
                    <a:pt x="50241" y="301450"/>
                  </a:moveTo>
                  <a:cubicBezTo>
                    <a:pt x="33494" y="321547"/>
                    <a:pt x="21456" y="367710"/>
                    <a:pt x="0" y="432079"/>
                  </a:cubicBezTo>
                  <a:cubicBezTo>
                    <a:pt x="5974" y="485842"/>
                    <a:pt x="1340" y="539095"/>
                    <a:pt x="40193" y="582804"/>
                  </a:cubicBezTo>
                  <a:cubicBezTo>
                    <a:pt x="53168" y="597401"/>
                    <a:pt x="74811" y="601231"/>
                    <a:pt x="90435" y="612949"/>
                  </a:cubicBezTo>
                  <a:cubicBezTo>
                    <a:pt x="101803" y="621475"/>
                    <a:pt x="107643" y="637214"/>
                    <a:pt x="120580" y="643094"/>
                  </a:cubicBezTo>
                  <a:cubicBezTo>
                    <a:pt x="145725" y="654523"/>
                    <a:pt x="174081" y="656865"/>
                    <a:pt x="200967" y="663191"/>
                  </a:cubicBezTo>
                  <a:cubicBezTo>
                    <a:pt x="231026" y="670264"/>
                    <a:pt x="260992" y="677921"/>
                    <a:pt x="291402" y="683288"/>
                  </a:cubicBezTo>
                  <a:cubicBezTo>
                    <a:pt x="338054" y="691521"/>
                    <a:pt x="441406" y="699665"/>
                    <a:pt x="482321" y="703384"/>
                  </a:cubicBezTo>
                  <a:lnTo>
                    <a:pt x="864158" y="693336"/>
                  </a:lnTo>
                  <a:cubicBezTo>
                    <a:pt x="971766" y="678566"/>
                    <a:pt x="983460" y="632936"/>
                    <a:pt x="1055077" y="582804"/>
                  </a:cubicBezTo>
                  <a:cubicBezTo>
                    <a:pt x="1067348" y="574214"/>
                    <a:pt x="1083573" y="572064"/>
                    <a:pt x="1095270" y="562707"/>
                  </a:cubicBezTo>
                  <a:cubicBezTo>
                    <a:pt x="1267319" y="425067"/>
                    <a:pt x="1088053" y="547420"/>
                    <a:pt x="1185705" y="482321"/>
                  </a:cubicBezTo>
                  <a:cubicBezTo>
                    <a:pt x="1209472" y="387257"/>
                    <a:pt x="1200575" y="439697"/>
                    <a:pt x="1185705" y="261257"/>
                  </a:cubicBezTo>
                  <a:cubicBezTo>
                    <a:pt x="1184013" y="240954"/>
                    <a:pt x="1183493" y="219774"/>
                    <a:pt x="1175657" y="200967"/>
                  </a:cubicBezTo>
                  <a:cubicBezTo>
                    <a:pt x="1159655" y="162563"/>
                    <a:pt x="1131570" y="130332"/>
                    <a:pt x="1095270" y="110532"/>
                  </a:cubicBezTo>
                  <a:cubicBezTo>
                    <a:pt x="1072876" y="98317"/>
                    <a:pt x="1047748" y="91795"/>
                    <a:pt x="1024932" y="80387"/>
                  </a:cubicBezTo>
                  <a:cubicBezTo>
                    <a:pt x="1007463" y="71653"/>
                    <a:pt x="992824" y="57496"/>
                    <a:pt x="974690" y="50242"/>
                  </a:cubicBezTo>
                  <a:cubicBezTo>
                    <a:pt x="942222" y="37255"/>
                    <a:pt x="907381" y="31154"/>
                    <a:pt x="874206" y="20096"/>
                  </a:cubicBezTo>
                  <a:cubicBezTo>
                    <a:pt x="857095" y="14392"/>
                    <a:pt x="840712" y="6699"/>
                    <a:pt x="823965" y="0"/>
                  </a:cubicBezTo>
                  <a:cubicBezTo>
                    <a:pt x="790470" y="3349"/>
                    <a:pt x="753589" y="-5006"/>
                    <a:pt x="723481" y="10048"/>
                  </a:cubicBezTo>
                  <a:cubicBezTo>
                    <a:pt x="695861" y="23858"/>
                    <a:pt x="686765" y="60440"/>
                    <a:pt x="663191" y="80387"/>
                  </a:cubicBezTo>
                  <a:cubicBezTo>
                    <a:pt x="618802" y="117947"/>
                    <a:pt x="599647" y="118881"/>
                    <a:pt x="552659" y="130628"/>
                  </a:cubicBezTo>
                  <a:cubicBezTo>
                    <a:pt x="548085" y="134059"/>
                    <a:pt x="493748" y="175973"/>
                    <a:pt x="482321" y="180870"/>
                  </a:cubicBezTo>
                  <a:cubicBezTo>
                    <a:pt x="469627" y="186310"/>
                    <a:pt x="455525" y="187569"/>
                    <a:pt x="442127" y="190918"/>
                  </a:cubicBezTo>
                  <a:cubicBezTo>
                    <a:pt x="428729" y="204316"/>
                    <a:pt x="417092" y="219743"/>
                    <a:pt x="401934" y="231112"/>
                  </a:cubicBezTo>
                  <a:cubicBezTo>
                    <a:pt x="389951" y="240100"/>
                    <a:pt x="375721" y="245832"/>
                    <a:pt x="361740" y="251209"/>
                  </a:cubicBezTo>
                  <a:cubicBezTo>
                    <a:pt x="267630" y="287405"/>
                    <a:pt x="265031" y="282495"/>
                    <a:pt x="160773" y="301450"/>
                  </a:cubicBezTo>
                  <a:cubicBezTo>
                    <a:pt x="150725" y="308149"/>
                    <a:pt x="142540" y="319561"/>
                    <a:pt x="130628" y="321547"/>
                  </a:cubicBezTo>
                  <a:cubicBezTo>
                    <a:pt x="120180" y="323288"/>
                    <a:pt x="110869" y="313576"/>
                    <a:pt x="100483" y="311499"/>
                  </a:cubicBezTo>
                  <a:cubicBezTo>
                    <a:pt x="93914" y="310185"/>
                    <a:pt x="66988" y="281353"/>
                    <a:pt x="50241" y="30145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CCD2CB6B-81C2-1653-775F-F5F599CE71F0}"/>
                </a:ext>
              </a:extLst>
            </p:cNvPr>
            <p:cNvSpPr/>
            <p:nvPr/>
          </p:nvSpPr>
          <p:spPr>
            <a:xfrm>
              <a:off x="1613222" y="2308192"/>
              <a:ext cx="803868" cy="532563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4BA45D06-57A1-84EA-73CC-B038215FC095}"/>
                </a:ext>
              </a:extLst>
            </p:cNvPr>
            <p:cNvSpPr/>
            <p:nvPr/>
          </p:nvSpPr>
          <p:spPr>
            <a:xfrm>
              <a:off x="2209387" y="3303530"/>
              <a:ext cx="784335" cy="562708"/>
            </a:xfrm>
            <a:custGeom>
              <a:avLst/>
              <a:gdLst>
                <a:gd name="connsiteX0" fmla="*/ 211016 w 784335"/>
                <a:gd name="connsiteY0" fmla="*/ 170822 h 562708"/>
                <a:gd name="connsiteX1" fmla="*/ 200967 w 784335"/>
                <a:gd name="connsiteY1" fmla="*/ 341644 h 562708"/>
                <a:gd name="connsiteX2" fmla="*/ 211016 w 784335"/>
                <a:gd name="connsiteY2" fmla="*/ 452176 h 562708"/>
                <a:gd name="connsiteX3" fmla="*/ 291402 w 784335"/>
                <a:gd name="connsiteY3" fmla="*/ 512466 h 562708"/>
                <a:gd name="connsiteX4" fmla="*/ 331596 w 784335"/>
                <a:gd name="connsiteY4" fmla="*/ 542611 h 562708"/>
                <a:gd name="connsiteX5" fmla="*/ 442128 w 784335"/>
                <a:gd name="connsiteY5" fmla="*/ 562708 h 562708"/>
                <a:gd name="connsiteX6" fmla="*/ 552660 w 784335"/>
                <a:gd name="connsiteY6" fmla="*/ 552660 h 562708"/>
                <a:gd name="connsiteX7" fmla="*/ 602901 w 784335"/>
                <a:gd name="connsiteY7" fmla="*/ 532563 h 562708"/>
                <a:gd name="connsiteX8" fmla="*/ 643095 w 784335"/>
                <a:gd name="connsiteY8" fmla="*/ 522515 h 562708"/>
                <a:gd name="connsiteX9" fmla="*/ 663191 w 784335"/>
                <a:gd name="connsiteY9" fmla="*/ 492370 h 562708"/>
                <a:gd name="connsiteX10" fmla="*/ 713433 w 784335"/>
                <a:gd name="connsiteY10" fmla="*/ 391886 h 562708"/>
                <a:gd name="connsiteX11" fmla="*/ 743578 w 784335"/>
                <a:gd name="connsiteY11" fmla="*/ 351693 h 562708"/>
                <a:gd name="connsiteX12" fmla="*/ 753627 w 784335"/>
                <a:gd name="connsiteY12" fmla="*/ 301451 h 562708"/>
                <a:gd name="connsiteX13" fmla="*/ 783772 w 784335"/>
                <a:gd name="connsiteY13" fmla="*/ 271306 h 562708"/>
                <a:gd name="connsiteX14" fmla="*/ 763675 w 784335"/>
                <a:gd name="connsiteY14" fmla="*/ 70339 h 562708"/>
                <a:gd name="connsiteX15" fmla="*/ 693337 w 784335"/>
                <a:gd name="connsiteY15" fmla="*/ 20097 h 562708"/>
                <a:gd name="connsiteX16" fmla="*/ 592853 w 784335"/>
                <a:gd name="connsiteY16" fmla="*/ 0 h 562708"/>
                <a:gd name="connsiteX17" fmla="*/ 542611 w 784335"/>
                <a:gd name="connsiteY17" fmla="*/ 200967 h 562708"/>
                <a:gd name="connsiteX18" fmla="*/ 482321 w 784335"/>
                <a:gd name="connsiteY18" fmla="*/ 190919 h 562708"/>
                <a:gd name="connsiteX19" fmla="*/ 371789 w 784335"/>
                <a:gd name="connsiteY19" fmla="*/ 140677 h 562708"/>
                <a:gd name="connsiteX20" fmla="*/ 291402 w 784335"/>
                <a:gd name="connsiteY20" fmla="*/ 90435 h 562708"/>
                <a:gd name="connsiteX21" fmla="*/ 241161 w 784335"/>
                <a:gd name="connsiteY21" fmla="*/ 60290 h 562708"/>
                <a:gd name="connsiteX22" fmla="*/ 140677 w 784335"/>
                <a:gd name="connsiteY22" fmla="*/ 20097 h 562708"/>
                <a:gd name="connsiteX23" fmla="*/ 60290 w 784335"/>
                <a:gd name="connsiteY23" fmla="*/ 0 h 562708"/>
                <a:gd name="connsiteX24" fmla="*/ 30145 w 784335"/>
                <a:gd name="connsiteY24" fmla="*/ 10049 h 562708"/>
                <a:gd name="connsiteX25" fmla="*/ 0 w 784335"/>
                <a:gd name="connsiteY25" fmla="*/ 90435 h 562708"/>
                <a:gd name="connsiteX26" fmla="*/ 60290 w 784335"/>
                <a:gd name="connsiteY26" fmla="*/ 160774 h 562708"/>
                <a:gd name="connsiteX27" fmla="*/ 110532 w 784335"/>
                <a:gd name="connsiteY27" fmla="*/ 200967 h 562708"/>
                <a:gd name="connsiteX28" fmla="*/ 211016 w 784335"/>
                <a:gd name="connsiteY28" fmla="*/ 170822 h 56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84335" h="562708">
                  <a:moveTo>
                    <a:pt x="211016" y="170822"/>
                  </a:moveTo>
                  <a:cubicBezTo>
                    <a:pt x="226088" y="194268"/>
                    <a:pt x="206375" y="284862"/>
                    <a:pt x="200967" y="341644"/>
                  </a:cubicBezTo>
                  <a:cubicBezTo>
                    <a:pt x="194929" y="405045"/>
                    <a:pt x="169603" y="369352"/>
                    <a:pt x="211016" y="452176"/>
                  </a:cubicBezTo>
                  <a:cubicBezTo>
                    <a:pt x="224276" y="478695"/>
                    <a:pt x="271162" y="498972"/>
                    <a:pt x="291402" y="512466"/>
                  </a:cubicBezTo>
                  <a:cubicBezTo>
                    <a:pt x="305337" y="521756"/>
                    <a:pt x="315708" y="537315"/>
                    <a:pt x="331596" y="542611"/>
                  </a:cubicBezTo>
                  <a:cubicBezTo>
                    <a:pt x="367122" y="554453"/>
                    <a:pt x="405284" y="556009"/>
                    <a:pt x="442128" y="562708"/>
                  </a:cubicBezTo>
                  <a:cubicBezTo>
                    <a:pt x="478972" y="559359"/>
                    <a:pt x="516298" y="559478"/>
                    <a:pt x="552660" y="552660"/>
                  </a:cubicBezTo>
                  <a:cubicBezTo>
                    <a:pt x="570388" y="549336"/>
                    <a:pt x="585789" y="538267"/>
                    <a:pt x="602901" y="532563"/>
                  </a:cubicBezTo>
                  <a:cubicBezTo>
                    <a:pt x="616003" y="528196"/>
                    <a:pt x="629697" y="525864"/>
                    <a:pt x="643095" y="522515"/>
                  </a:cubicBezTo>
                  <a:cubicBezTo>
                    <a:pt x="649794" y="512467"/>
                    <a:pt x="657466" y="503003"/>
                    <a:pt x="663191" y="492370"/>
                  </a:cubicBezTo>
                  <a:cubicBezTo>
                    <a:pt x="680945" y="459398"/>
                    <a:pt x="690964" y="421844"/>
                    <a:pt x="713433" y="391886"/>
                  </a:cubicBezTo>
                  <a:lnTo>
                    <a:pt x="743578" y="351693"/>
                  </a:lnTo>
                  <a:cubicBezTo>
                    <a:pt x="746928" y="334946"/>
                    <a:pt x="745989" y="316727"/>
                    <a:pt x="753627" y="301451"/>
                  </a:cubicBezTo>
                  <a:cubicBezTo>
                    <a:pt x="759982" y="288741"/>
                    <a:pt x="783155" y="285503"/>
                    <a:pt x="783772" y="271306"/>
                  </a:cubicBezTo>
                  <a:cubicBezTo>
                    <a:pt x="786696" y="204046"/>
                    <a:pt x="777976" y="136126"/>
                    <a:pt x="763675" y="70339"/>
                  </a:cubicBezTo>
                  <a:cubicBezTo>
                    <a:pt x="759423" y="50782"/>
                    <a:pt x="707781" y="24224"/>
                    <a:pt x="693337" y="20097"/>
                  </a:cubicBezTo>
                  <a:cubicBezTo>
                    <a:pt x="660493" y="10713"/>
                    <a:pt x="592853" y="0"/>
                    <a:pt x="592853" y="0"/>
                  </a:cubicBezTo>
                  <a:cubicBezTo>
                    <a:pt x="587860" y="49927"/>
                    <a:pt x="586042" y="161879"/>
                    <a:pt x="542611" y="200967"/>
                  </a:cubicBezTo>
                  <a:cubicBezTo>
                    <a:pt x="527467" y="214596"/>
                    <a:pt x="502418" y="194268"/>
                    <a:pt x="482321" y="190919"/>
                  </a:cubicBezTo>
                  <a:cubicBezTo>
                    <a:pt x="455992" y="179635"/>
                    <a:pt x="400870" y="157641"/>
                    <a:pt x="371789" y="140677"/>
                  </a:cubicBezTo>
                  <a:cubicBezTo>
                    <a:pt x="344495" y="124755"/>
                    <a:pt x="318313" y="106996"/>
                    <a:pt x="291402" y="90435"/>
                  </a:cubicBezTo>
                  <a:cubicBezTo>
                    <a:pt x="274769" y="80199"/>
                    <a:pt x="259294" y="67543"/>
                    <a:pt x="241161" y="60290"/>
                  </a:cubicBezTo>
                  <a:cubicBezTo>
                    <a:pt x="207666" y="46892"/>
                    <a:pt x="176051" y="27172"/>
                    <a:pt x="140677" y="20097"/>
                  </a:cubicBezTo>
                  <a:cubicBezTo>
                    <a:pt x="80049" y="7972"/>
                    <a:pt x="106637" y="15450"/>
                    <a:pt x="60290" y="0"/>
                  </a:cubicBezTo>
                  <a:cubicBezTo>
                    <a:pt x="50242" y="3350"/>
                    <a:pt x="36926" y="1912"/>
                    <a:pt x="30145" y="10049"/>
                  </a:cubicBezTo>
                  <a:cubicBezTo>
                    <a:pt x="23473" y="18056"/>
                    <a:pt x="5560" y="73755"/>
                    <a:pt x="0" y="90435"/>
                  </a:cubicBezTo>
                  <a:cubicBezTo>
                    <a:pt x="43178" y="162399"/>
                    <a:pt x="9678" y="122815"/>
                    <a:pt x="60290" y="160774"/>
                  </a:cubicBezTo>
                  <a:cubicBezTo>
                    <a:pt x="77448" y="173642"/>
                    <a:pt x="89725" y="195765"/>
                    <a:pt x="110532" y="200967"/>
                  </a:cubicBezTo>
                  <a:cubicBezTo>
                    <a:pt x="146276" y="209903"/>
                    <a:pt x="195944" y="147376"/>
                    <a:pt x="211016" y="17082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B58FFD3-BE9E-4C1E-DEFC-F5EF2FA948A8}"/>
                </a:ext>
              </a:extLst>
            </p:cNvPr>
            <p:cNvSpPr/>
            <p:nvPr/>
          </p:nvSpPr>
          <p:spPr>
            <a:xfrm>
              <a:off x="2049856" y="1855292"/>
              <a:ext cx="734468" cy="361998"/>
            </a:xfrm>
            <a:custGeom>
              <a:avLst/>
              <a:gdLst>
                <a:gd name="connsiteX0" fmla="*/ 91374 w 734468"/>
                <a:gd name="connsiteY0" fmla="*/ 258 h 361998"/>
                <a:gd name="connsiteX1" fmla="*/ 10987 w 734468"/>
                <a:gd name="connsiteY1" fmla="*/ 20354 h 361998"/>
                <a:gd name="connsiteX2" fmla="*/ 938 w 734468"/>
                <a:gd name="connsiteY2" fmla="*/ 60548 h 361998"/>
                <a:gd name="connsiteX3" fmla="*/ 31084 w 734468"/>
                <a:gd name="connsiteY3" fmla="*/ 150983 h 361998"/>
                <a:gd name="connsiteX4" fmla="*/ 61229 w 734468"/>
                <a:gd name="connsiteY4" fmla="*/ 161031 h 361998"/>
                <a:gd name="connsiteX5" fmla="*/ 211954 w 734468"/>
                <a:gd name="connsiteY5" fmla="*/ 191176 h 361998"/>
                <a:gd name="connsiteX6" fmla="*/ 302389 w 734468"/>
                <a:gd name="connsiteY6" fmla="*/ 181128 h 361998"/>
                <a:gd name="connsiteX7" fmla="*/ 332534 w 734468"/>
                <a:gd name="connsiteY7" fmla="*/ 171080 h 361998"/>
                <a:gd name="connsiteX8" fmla="*/ 312437 w 734468"/>
                <a:gd name="connsiteY8" fmla="*/ 211273 h 361998"/>
                <a:gd name="connsiteX9" fmla="*/ 282292 w 734468"/>
                <a:gd name="connsiteY9" fmla="*/ 241418 h 361998"/>
                <a:gd name="connsiteX10" fmla="*/ 262196 w 734468"/>
                <a:gd name="connsiteY10" fmla="*/ 271563 h 361998"/>
                <a:gd name="connsiteX11" fmla="*/ 272244 w 734468"/>
                <a:gd name="connsiteY11" fmla="*/ 321805 h 361998"/>
                <a:gd name="connsiteX12" fmla="*/ 302389 w 734468"/>
                <a:gd name="connsiteY12" fmla="*/ 331853 h 361998"/>
                <a:gd name="connsiteX13" fmla="*/ 342582 w 734468"/>
                <a:gd name="connsiteY13" fmla="*/ 361998 h 361998"/>
                <a:gd name="connsiteX14" fmla="*/ 613888 w 734468"/>
                <a:gd name="connsiteY14" fmla="*/ 341902 h 361998"/>
                <a:gd name="connsiteX15" fmla="*/ 644033 w 734468"/>
                <a:gd name="connsiteY15" fmla="*/ 331853 h 361998"/>
                <a:gd name="connsiteX16" fmla="*/ 704323 w 734468"/>
                <a:gd name="connsiteY16" fmla="*/ 271563 h 361998"/>
                <a:gd name="connsiteX17" fmla="*/ 734468 w 734468"/>
                <a:gd name="connsiteY17" fmla="*/ 161031 h 361998"/>
                <a:gd name="connsiteX18" fmla="*/ 704323 w 734468"/>
                <a:gd name="connsiteY18" fmla="*/ 110790 h 361998"/>
                <a:gd name="connsiteX19" fmla="*/ 664130 w 734468"/>
                <a:gd name="connsiteY19" fmla="*/ 80645 h 361998"/>
                <a:gd name="connsiteX20" fmla="*/ 603840 w 734468"/>
                <a:gd name="connsiteY20" fmla="*/ 40451 h 361998"/>
                <a:gd name="connsiteX21" fmla="*/ 433018 w 734468"/>
                <a:gd name="connsiteY21" fmla="*/ 20354 h 361998"/>
                <a:gd name="connsiteX22" fmla="*/ 242099 w 734468"/>
                <a:gd name="connsiteY22" fmla="*/ 20354 h 361998"/>
                <a:gd name="connsiteX23" fmla="*/ 211954 w 734468"/>
                <a:gd name="connsiteY23" fmla="*/ 30403 h 361998"/>
                <a:gd name="connsiteX24" fmla="*/ 91374 w 734468"/>
                <a:gd name="connsiteY24" fmla="*/ 258 h 36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4468" h="361998">
                  <a:moveTo>
                    <a:pt x="91374" y="258"/>
                  </a:moveTo>
                  <a:cubicBezTo>
                    <a:pt x="57880" y="-1417"/>
                    <a:pt x="33969" y="5033"/>
                    <a:pt x="10987" y="20354"/>
                  </a:cubicBezTo>
                  <a:cubicBezTo>
                    <a:pt x="-504" y="28015"/>
                    <a:pt x="-1162" y="46898"/>
                    <a:pt x="938" y="60548"/>
                  </a:cubicBezTo>
                  <a:cubicBezTo>
                    <a:pt x="5770" y="91954"/>
                    <a:pt x="14735" y="123736"/>
                    <a:pt x="31084" y="150983"/>
                  </a:cubicBezTo>
                  <a:cubicBezTo>
                    <a:pt x="36534" y="160065"/>
                    <a:pt x="51045" y="158121"/>
                    <a:pt x="61229" y="161031"/>
                  </a:cubicBezTo>
                  <a:cubicBezTo>
                    <a:pt x="110573" y="175130"/>
                    <a:pt x="161444" y="182758"/>
                    <a:pt x="211954" y="191176"/>
                  </a:cubicBezTo>
                  <a:cubicBezTo>
                    <a:pt x="242099" y="187827"/>
                    <a:pt x="272471" y="186114"/>
                    <a:pt x="302389" y="181128"/>
                  </a:cubicBezTo>
                  <a:cubicBezTo>
                    <a:pt x="312837" y="179387"/>
                    <a:pt x="332534" y="171080"/>
                    <a:pt x="332534" y="171080"/>
                  </a:cubicBezTo>
                  <a:cubicBezTo>
                    <a:pt x="325835" y="184478"/>
                    <a:pt x="321144" y="199084"/>
                    <a:pt x="312437" y="211273"/>
                  </a:cubicBezTo>
                  <a:cubicBezTo>
                    <a:pt x="304177" y="222837"/>
                    <a:pt x="291389" y="230501"/>
                    <a:pt x="282292" y="241418"/>
                  </a:cubicBezTo>
                  <a:cubicBezTo>
                    <a:pt x="274561" y="250695"/>
                    <a:pt x="268895" y="261515"/>
                    <a:pt x="262196" y="271563"/>
                  </a:cubicBezTo>
                  <a:cubicBezTo>
                    <a:pt x="265545" y="288310"/>
                    <a:pt x="262770" y="307594"/>
                    <a:pt x="272244" y="321805"/>
                  </a:cubicBezTo>
                  <a:cubicBezTo>
                    <a:pt x="278119" y="330618"/>
                    <a:pt x="293193" y="326598"/>
                    <a:pt x="302389" y="331853"/>
                  </a:cubicBezTo>
                  <a:cubicBezTo>
                    <a:pt x="316930" y="340162"/>
                    <a:pt x="329184" y="351950"/>
                    <a:pt x="342582" y="361998"/>
                  </a:cubicBezTo>
                  <a:cubicBezTo>
                    <a:pt x="433017" y="355299"/>
                    <a:pt x="523655" y="350925"/>
                    <a:pt x="613888" y="341902"/>
                  </a:cubicBezTo>
                  <a:cubicBezTo>
                    <a:pt x="624427" y="340848"/>
                    <a:pt x="635896" y="338634"/>
                    <a:pt x="644033" y="331853"/>
                  </a:cubicBezTo>
                  <a:cubicBezTo>
                    <a:pt x="793597" y="207215"/>
                    <a:pt x="579354" y="354877"/>
                    <a:pt x="704323" y="271563"/>
                  </a:cubicBezTo>
                  <a:cubicBezTo>
                    <a:pt x="726989" y="180900"/>
                    <a:pt x="715686" y="217379"/>
                    <a:pt x="734468" y="161031"/>
                  </a:cubicBezTo>
                  <a:cubicBezTo>
                    <a:pt x="724420" y="144284"/>
                    <a:pt x="717184" y="125488"/>
                    <a:pt x="704323" y="110790"/>
                  </a:cubicBezTo>
                  <a:cubicBezTo>
                    <a:pt x="693295" y="98187"/>
                    <a:pt x="677850" y="90249"/>
                    <a:pt x="664130" y="80645"/>
                  </a:cubicBezTo>
                  <a:cubicBezTo>
                    <a:pt x="644343" y="66794"/>
                    <a:pt x="627272" y="46309"/>
                    <a:pt x="603840" y="40451"/>
                  </a:cubicBezTo>
                  <a:cubicBezTo>
                    <a:pt x="521278" y="19812"/>
                    <a:pt x="577416" y="31462"/>
                    <a:pt x="433018" y="20354"/>
                  </a:cubicBezTo>
                  <a:cubicBezTo>
                    <a:pt x="341259" y="5062"/>
                    <a:pt x="368158" y="4596"/>
                    <a:pt x="242099" y="20354"/>
                  </a:cubicBezTo>
                  <a:cubicBezTo>
                    <a:pt x="231589" y="21668"/>
                    <a:pt x="222528" y="29781"/>
                    <a:pt x="211954" y="30403"/>
                  </a:cubicBezTo>
                  <a:cubicBezTo>
                    <a:pt x="165143" y="33157"/>
                    <a:pt x="124868" y="1933"/>
                    <a:pt x="91374" y="258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C07730E-4007-48B5-105B-7C95DAE5F39E}"/>
                </a:ext>
              </a:extLst>
            </p:cNvPr>
            <p:cNvSpPr/>
            <p:nvPr/>
          </p:nvSpPr>
          <p:spPr>
            <a:xfrm>
              <a:off x="3583617" y="3994434"/>
              <a:ext cx="482767" cy="432079"/>
            </a:xfrm>
            <a:custGeom>
              <a:avLst/>
              <a:gdLst>
                <a:gd name="connsiteX0" fmla="*/ 40639 w 482767"/>
                <a:gd name="connsiteY0" fmla="*/ 221063 h 432079"/>
                <a:gd name="connsiteX1" fmla="*/ 446 w 482767"/>
                <a:gd name="connsiteY1" fmla="*/ 271305 h 432079"/>
                <a:gd name="connsiteX2" fmla="*/ 30591 w 482767"/>
                <a:gd name="connsiteY2" fmla="*/ 371789 h 432079"/>
                <a:gd name="connsiteX3" fmla="*/ 60736 w 482767"/>
                <a:gd name="connsiteY3" fmla="*/ 381837 h 432079"/>
                <a:gd name="connsiteX4" fmla="*/ 100929 w 482767"/>
                <a:gd name="connsiteY4" fmla="*/ 422030 h 432079"/>
                <a:gd name="connsiteX5" fmla="*/ 141123 w 482767"/>
                <a:gd name="connsiteY5" fmla="*/ 432079 h 432079"/>
                <a:gd name="connsiteX6" fmla="*/ 261703 w 482767"/>
                <a:gd name="connsiteY6" fmla="*/ 411982 h 432079"/>
                <a:gd name="connsiteX7" fmla="*/ 291848 w 482767"/>
                <a:gd name="connsiteY7" fmla="*/ 391885 h 432079"/>
                <a:gd name="connsiteX8" fmla="*/ 332042 w 482767"/>
                <a:gd name="connsiteY8" fmla="*/ 381837 h 432079"/>
                <a:gd name="connsiteX9" fmla="*/ 442573 w 482767"/>
                <a:gd name="connsiteY9" fmla="*/ 351692 h 432079"/>
                <a:gd name="connsiteX10" fmla="*/ 462670 w 482767"/>
                <a:gd name="connsiteY10" fmla="*/ 321547 h 432079"/>
                <a:gd name="connsiteX11" fmla="*/ 482767 w 482767"/>
                <a:gd name="connsiteY11" fmla="*/ 261257 h 432079"/>
                <a:gd name="connsiteX12" fmla="*/ 422477 w 482767"/>
                <a:gd name="connsiteY12" fmla="*/ 90435 h 432079"/>
                <a:gd name="connsiteX13" fmla="*/ 382283 w 482767"/>
                <a:gd name="connsiteY13" fmla="*/ 10048 h 432079"/>
                <a:gd name="connsiteX14" fmla="*/ 291848 w 482767"/>
                <a:gd name="connsiteY14" fmla="*/ 0 h 432079"/>
                <a:gd name="connsiteX15" fmla="*/ 60736 w 482767"/>
                <a:gd name="connsiteY15" fmla="*/ 10048 h 432079"/>
                <a:gd name="connsiteX16" fmla="*/ 30591 w 482767"/>
                <a:gd name="connsiteY16" fmla="*/ 50241 h 432079"/>
                <a:gd name="connsiteX17" fmla="*/ 40639 w 482767"/>
                <a:gd name="connsiteY17" fmla="*/ 130628 h 432079"/>
                <a:gd name="connsiteX18" fmla="*/ 40639 w 482767"/>
                <a:gd name="connsiteY18" fmla="*/ 221063 h 43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2767" h="432079">
                  <a:moveTo>
                    <a:pt x="40639" y="221063"/>
                  </a:moveTo>
                  <a:cubicBezTo>
                    <a:pt x="33940" y="244509"/>
                    <a:pt x="6609" y="250763"/>
                    <a:pt x="446" y="271305"/>
                  </a:cubicBezTo>
                  <a:cubicBezTo>
                    <a:pt x="-3763" y="285336"/>
                    <a:pt x="22944" y="362613"/>
                    <a:pt x="30591" y="371789"/>
                  </a:cubicBezTo>
                  <a:cubicBezTo>
                    <a:pt x="37372" y="379926"/>
                    <a:pt x="50688" y="378488"/>
                    <a:pt x="60736" y="381837"/>
                  </a:cubicBezTo>
                  <a:cubicBezTo>
                    <a:pt x="74134" y="395235"/>
                    <a:pt x="84862" y="411988"/>
                    <a:pt x="100929" y="422030"/>
                  </a:cubicBezTo>
                  <a:cubicBezTo>
                    <a:pt x="112640" y="429350"/>
                    <a:pt x="127313" y="432079"/>
                    <a:pt x="141123" y="432079"/>
                  </a:cubicBezTo>
                  <a:cubicBezTo>
                    <a:pt x="188164" y="432079"/>
                    <a:pt x="219373" y="422564"/>
                    <a:pt x="261703" y="411982"/>
                  </a:cubicBezTo>
                  <a:cubicBezTo>
                    <a:pt x="271751" y="405283"/>
                    <a:pt x="280748" y="396642"/>
                    <a:pt x="291848" y="391885"/>
                  </a:cubicBezTo>
                  <a:cubicBezTo>
                    <a:pt x="304542" y="386445"/>
                    <a:pt x="318718" y="385471"/>
                    <a:pt x="332042" y="381837"/>
                  </a:cubicBezTo>
                  <a:cubicBezTo>
                    <a:pt x="463454" y="345998"/>
                    <a:pt x="351655" y="374421"/>
                    <a:pt x="442573" y="351692"/>
                  </a:cubicBezTo>
                  <a:cubicBezTo>
                    <a:pt x="449272" y="341644"/>
                    <a:pt x="457765" y="332583"/>
                    <a:pt x="462670" y="321547"/>
                  </a:cubicBezTo>
                  <a:cubicBezTo>
                    <a:pt x="471274" y="302189"/>
                    <a:pt x="482767" y="261257"/>
                    <a:pt x="482767" y="261257"/>
                  </a:cubicBezTo>
                  <a:cubicBezTo>
                    <a:pt x="429692" y="48956"/>
                    <a:pt x="482514" y="210509"/>
                    <a:pt x="422477" y="90435"/>
                  </a:cubicBezTo>
                  <a:cubicBezTo>
                    <a:pt x="421606" y="88693"/>
                    <a:pt x="396510" y="15221"/>
                    <a:pt x="382283" y="10048"/>
                  </a:cubicBezTo>
                  <a:cubicBezTo>
                    <a:pt x="353779" y="-317"/>
                    <a:pt x="321993" y="3349"/>
                    <a:pt x="291848" y="0"/>
                  </a:cubicBezTo>
                  <a:cubicBezTo>
                    <a:pt x="214811" y="3349"/>
                    <a:pt x="136459" y="-4514"/>
                    <a:pt x="60736" y="10048"/>
                  </a:cubicBezTo>
                  <a:cubicBezTo>
                    <a:pt x="44290" y="13211"/>
                    <a:pt x="33344" y="33722"/>
                    <a:pt x="30591" y="50241"/>
                  </a:cubicBezTo>
                  <a:cubicBezTo>
                    <a:pt x="26151" y="76878"/>
                    <a:pt x="38715" y="103692"/>
                    <a:pt x="40639" y="130628"/>
                  </a:cubicBezTo>
                  <a:cubicBezTo>
                    <a:pt x="42071" y="150674"/>
                    <a:pt x="47338" y="197617"/>
                    <a:pt x="40639" y="221063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A6B52D4B-5B2E-BB5C-249D-E8C09F43A9AE}"/>
                    </a:ext>
                  </a:extLst>
                </p14:cNvPr>
                <p14:cNvContentPartPr/>
                <p14:nvPr/>
              </p14:nvContentPartPr>
              <p14:xfrm>
                <a:off x="2009105" y="2592020"/>
                <a:ext cx="360" cy="36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A6B52D4B-5B2E-BB5C-249D-E8C09F43A9A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73105" y="25560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5" name="Encre 54">
                  <a:extLst>
                    <a:ext uri="{FF2B5EF4-FFF2-40B4-BE49-F238E27FC236}">
                      <a16:creationId xmlns:a16="http://schemas.microsoft.com/office/drawing/2014/main" id="{3782FE61-DB87-04D1-F48C-CAFD4A7A4921}"/>
                    </a:ext>
                  </a:extLst>
                </p14:cNvPr>
                <p14:cNvContentPartPr/>
                <p14:nvPr/>
              </p14:nvContentPartPr>
              <p14:xfrm>
                <a:off x="3988745" y="2611820"/>
                <a:ext cx="360" cy="360"/>
              </p14:xfrm>
            </p:contentPart>
          </mc:Choice>
          <mc:Fallback xmlns="">
            <p:pic>
              <p:nvPicPr>
                <p:cNvPr id="55" name="Encre 54">
                  <a:extLst>
                    <a:ext uri="{FF2B5EF4-FFF2-40B4-BE49-F238E27FC236}">
                      <a16:creationId xmlns:a16="http://schemas.microsoft.com/office/drawing/2014/main" id="{3782FE61-DB87-04D1-F48C-CAFD4A7A492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52745" y="25758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6" name="Encre 55">
                  <a:extLst>
                    <a:ext uri="{FF2B5EF4-FFF2-40B4-BE49-F238E27FC236}">
                      <a16:creationId xmlns:a16="http://schemas.microsoft.com/office/drawing/2014/main" id="{5D9FBB56-0356-0D7E-2F9A-B9ABBFFEC15D}"/>
                    </a:ext>
                  </a:extLst>
                </p14:cNvPr>
                <p14:cNvContentPartPr/>
                <p14:nvPr/>
              </p14:nvContentPartPr>
              <p14:xfrm>
                <a:off x="2541905" y="2007380"/>
                <a:ext cx="360" cy="2160"/>
              </p14:xfrm>
            </p:contentPart>
          </mc:Choice>
          <mc:Fallback xmlns="">
            <p:pic>
              <p:nvPicPr>
                <p:cNvPr id="56" name="Encre 55">
                  <a:extLst>
                    <a:ext uri="{FF2B5EF4-FFF2-40B4-BE49-F238E27FC236}">
                      <a16:creationId xmlns:a16="http://schemas.microsoft.com/office/drawing/2014/main" id="{5D9FBB56-0356-0D7E-2F9A-B9ABBFFEC15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505905" y="1971380"/>
                  <a:ext cx="720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7" name="Encre 56">
                  <a:extLst>
                    <a:ext uri="{FF2B5EF4-FFF2-40B4-BE49-F238E27FC236}">
                      <a16:creationId xmlns:a16="http://schemas.microsoft.com/office/drawing/2014/main" id="{CB46459E-F937-12B9-8F8B-5ABB686E7728}"/>
                    </a:ext>
                  </a:extLst>
                </p14:cNvPr>
                <p14:cNvContentPartPr/>
                <p14:nvPr/>
              </p14:nvContentPartPr>
              <p14:xfrm>
                <a:off x="2692385" y="3636740"/>
                <a:ext cx="360" cy="360"/>
              </p14:xfrm>
            </p:contentPart>
          </mc:Choice>
          <mc:Fallback xmlns="">
            <p:pic>
              <p:nvPicPr>
                <p:cNvPr id="57" name="Encre 56">
                  <a:extLst>
                    <a:ext uri="{FF2B5EF4-FFF2-40B4-BE49-F238E27FC236}">
                      <a16:creationId xmlns:a16="http://schemas.microsoft.com/office/drawing/2014/main" id="{CB46459E-F937-12B9-8F8B-5ABB686E772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56385" y="360074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8" name="Encre 57">
                  <a:extLst>
                    <a:ext uri="{FF2B5EF4-FFF2-40B4-BE49-F238E27FC236}">
                      <a16:creationId xmlns:a16="http://schemas.microsoft.com/office/drawing/2014/main" id="{ED2BEA99-7D3C-D112-CF3C-9B574CF011A9}"/>
                    </a:ext>
                  </a:extLst>
                </p14:cNvPr>
                <p14:cNvContentPartPr/>
                <p14:nvPr/>
              </p14:nvContentPartPr>
              <p14:xfrm>
                <a:off x="3828185" y="4199780"/>
                <a:ext cx="360" cy="360"/>
              </p14:xfrm>
            </p:contentPart>
          </mc:Choice>
          <mc:Fallback xmlns="">
            <p:pic>
              <p:nvPicPr>
                <p:cNvPr id="58" name="Encre 57">
                  <a:extLst>
                    <a:ext uri="{FF2B5EF4-FFF2-40B4-BE49-F238E27FC236}">
                      <a16:creationId xmlns:a16="http://schemas.microsoft.com/office/drawing/2014/main" id="{ED2BEA99-7D3C-D112-CF3C-9B574CF011A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92185" y="416378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49DFA8FD-1BA9-CB04-FD66-7EF1CB57F079}"/>
                </a:ext>
              </a:extLst>
            </p:cNvPr>
            <p:cNvSpPr/>
            <p:nvPr/>
          </p:nvSpPr>
          <p:spPr>
            <a:xfrm>
              <a:off x="2818015" y="2998241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5EB28CCA-74DA-9D75-2EEB-BE638B5F8314}"/>
                </a:ext>
              </a:extLst>
            </p:cNvPr>
            <p:cNvSpPr/>
            <p:nvPr/>
          </p:nvSpPr>
          <p:spPr>
            <a:xfrm>
              <a:off x="4052308" y="2402212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C9B0808E-09EF-E693-01C7-BD994E253A58}"/>
                </a:ext>
              </a:extLst>
            </p:cNvPr>
            <p:cNvSpPr/>
            <p:nvPr/>
          </p:nvSpPr>
          <p:spPr>
            <a:xfrm>
              <a:off x="2597524" y="1817333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643701F5-1EAD-2587-2AC0-96307FD7336B}"/>
                </a:ext>
              </a:extLst>
            </p:cNvPr>
            <p:cNvSpPr/>
            <p:nvPr/>
          </p:nvSpPr>
          <p:spPr>
            <a:xfrm>
              <a:off x="3912324" y="395217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EAA64233-54D8-39EC-9C43-45FAC9EAFA7E}"/>
                </a:ext>
              </a:extLst>
            </p:cNvPr>
            <p:cNvSpPr/>
            <p:nvPr/>
          </p:nvSpPr>
          <p:spPr>
            <a:xfrm>
              <a:off x="2818015" y="360793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FEC298AF-9C56-3FB9-2D72-824278A07683}"/>
                </a:ext>
              </a:extLst>
            </p:cNvPr>
            <p:cNvSpPr/>
            <p:nvPr/>
          </p:nvSpPr>
          <p:spPr>
            <a:xfrm>
              <a:off x="2123630" y="2483095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CFD7873D-12E2-1671-DD6E-33E38FDC12BD}"/>
                </a:ext>
              </a:extLst>
            </p:cNvPr>
            <p:cNvSpPr/>
            <p:nvPr/>
          </p:nvSpPr>
          <p:spPr>
            <a:xfrm>
              <a:off x="1296236" y="2931657"/>
              <a:ext cx="598229" cy="850848"/>
            </a:xfrm>
            <a:custGeom>
              <a:avLst/>
              <a:gdLst>
                <a:gd name="connsiteX0" fmla="*/ 442128 w 803868"/>
                <a:gd name="connsiteY0" fmla="*/ 20097 h 532563"/>
                <a:gd name="connsiteX1" fmla="*/ 381838 w 803868"/>
                <a:gd name="connsiteY1" fmla="*/ 0 h 532563"/>
                <a:gd name="connsiteX2" fmla="*/ 160774 w 803868"/>
                <a:gd name="connsiteY2" fmla="*/ 30145 h 532563"/>
                <a:gd name="connsiteX3" fmla="*/ 90435 w 803868"/>
                <a:gd name="connsiteY3" fmla="*/ 80387 h 532563"/>
                <a:gd name="connsiteX4" fmla="*/ 40194 w 803868"/>
                <a:gd name="connsiteY4" fmla="*/ 110532 h 532563"/>
                <a:gd name="connsiteX5" fmla="*/ 10049 w 803868"/>
                <a:gd name="connsiteY5" fmla="*/ 261257 h 532563"/>
                <a:gd name="connsiteX6" fmla="*/ 0 w 803868"/>
                <a:gd name="connsiteY6" fmla="*/ 301450 h 532563"/>
                <a:gd name="connsiteX7" fmla="*/ 10049 w 803868"/>
                <a:gd name="connsiteY7" fmla="*/ 361741 h 532563"/>
                <a:gd name="connsiteX8" fmla="*/ 170822 w 803868"/>
                <a:gd name="connsiteY8" fmla="*/ 482321 h 532563"/>
                <a:gd name="connsiteX9" fmla="*/ 251209 w 803868"/>
                <a:gd name="connsiteY9" fmla="*/ 492369 h 532563"/>
                <a:gd name="connsiteX10" fmla="*/ 321547 w 803868"/>
                <a:gd name="connsiteY10" fmla="*/ 512466 h 532563"/>
                <a:gd name="connsiteX11" fmla="*/ 381838 w 803868"/>
                <a:gd name="connsiteY11" fmla="*/ 532563 h 532563"/>
                <a:gd name="connsiteX12" fmla="*/ 602901 w 803868"/>
                <a:gd name="connsiteY12" fmla="*/ 522514 h 532563"/>
                <a:gd name="connsiteX13" fmla="*/ 663191 w 803868"/>
                <a:gd name="connsiteY13" fmla="*/ 492369 h 532563"/>
                <a:gd name="connsiteX14" fmla="*/ 693336 w 803868"/>
                <a:gd name="connsiteY14" fmla="*/ 482321 h 532563"/>
                <a:gd name="connsiteX15" fmla="*/ 753627 w 803868"/>
                <a:gd name="connsiteY15" fmla="*/ 432079 h 532563"/>
                <a:gd name="connsiteX16" fmla="*/ 783772 w 803868"/>
                <a:gd name="connsiteY16" fmla="*/ 411982 h 532563"/>
                <a:gd name="connsiteX17" fmla="*/ 793820 w 803868"/>
                <a:gd name="connsiteY17" fmla="*/ 371789 h 532563"/>
                <a:gd name="connsiteX18" fmla="*/ 803868 w 803868"/>
                <a:gd name="connsiteY18" fmla="*/ 341644 h 532563"/>
                <a:gd name="connsiteX19" fmla="*/ 793820 w 803868"/>
                <a:gd name="connsiteY19" fmla="*/ 160773 h 532563"/>
                <a:gd name="connsiteX20" fmla="*/ 763675 w 803868"/>
                <a:gd name="connsiteY20" fmla="*/ 90435 h 532563"/>
                <a:gd name="connsiteX21" fmla="*/ 683288 w 803868"/>
                <a:gd name="connsiteY21" fmla="*/ 50242 h 532563"/>
                <a:gd name="connsiteX22" fmla="*/ 643095 w 803868"/>
                <a:gd name="connsiteY22" fmla="*/ 30145 h 532563"/>
                <a:gd name="connsiteX23" fmla="*/ 442128 w 803868"/>
                <a:gd name="connsiteY23" fmla="*/ 20097 h 53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868" h="532563">
                  <a:moveTo>
                    <a:pt x="442128" y="20097"/>
                  </a:moveTo>
                  <a:cubicBezTo>
                    <a:pt x="398585" y="15073"/>
                    <a:pt x="403022" y="0"/>
                    <a:pt x="381838" y="0"/>
                  </a:cubicBezTo>
                  <a:cubicBezTo>
                    <a:pt x="244005" y="0"/>
                    <a:pt x="241096" y="3372"/>
                    <a:pt x="160774" y="30145"/>
                  </a:cubicBezTo>
                  <a:cubicBezTo>
                    <a:pt x="137328" y="46892"/>
                    <a:pt x="114409" y="64404"/>
                    <a:pt x="90435" y="80387"/>
                  </a:cubicBezTo>
                  <a:cubicBezTo>
                    <a:pt x="74185" y="91220"/>
                    <a:pt x="48126" y="92685"/>
                    <a:pt x="40194" y="110532"/>
                  </a:cubicBezTo>
                  <a:cubicBezTo>
                    <a:pt x="19385" y="157353"/>
                    <a:pt x="22477" y="211550"/>
                    <a:pt x="10049" y="261257"/>
                  </a:cubicBezTo>
                  <a:lnTo>
                    <a:pt x="0" y="301450"/>
                  </a:lnTo>
                  <a:cubicBezTo>
                    <a:pt x="3350" y="321547"/>
                    <a:pt x="-2539" y="345720"/>
                    <a:pt x="10049" y="361741"/>
                  </a:cubicBezTo>
                  <a:cubicBezTo>
                    <a:pt x="10149" y="361869"/>
                    <a:pt x="141988" y="472023"/>
                    <a:pt x="170822" y="482321"/>
                  </a:cubicBezTo>
                  <a:cubicBezTo>
                    <a:pt x="196253" y="491404"/>
                    <a:pt x="224413" y="489020"/>
                    <a:pt x="251209" y="492369"/>
                  </a:cubicBezTo>
                  <a:cubicBezTo>
                    <a:pt x="274655" y="499068"/>
                    <a:pt x="298241" y="505295"/>
                    <a:pt x="321547" y="512466"/>
                  </a:cubicBezTo>
                  <a:cubicBezTo>
                    <a:pt x="341794" y="518696"/>
                    <a:pt x="360667" y="531807"/>
                    <a:pt x="381838" y="532563"/>
                  </a:cubicBezTo>
                  <a:lnTo>
                    <a:pt x="602901" y="522514"/>
                  </a:lnTo>
                  <a:cubicBezTo>
                    <a:pt x="622998" y="512466"/>
                    <a:pt x="642659" y="501494"/>
                    <a:pt x="663191" y="492369"/>
                  </a:cubicBezTo>
                  <a:cubicBezTo>
                    <a:pt x="672870" y="488067"/>
                    <a:pt x="683862" y="487058"/>
                    <a:pt x="693336" y="482321"/>
                  </a:cubicBezTo>
                  <a:cubicBezTo>
                    <a:pt x="730755" y="463612"/>
                    <a:pt x="720296" y="459855"/>
                    <a:pt x="753627" y="432079"/>
                  </a:cubicBezTo>
                  <a:cubicBezTo>
                    <a:pt x="762905" y="424348"/>
                    <a:pt x="773724" y="418681"/>
                    <a:pt x="783772" y="411982"/>
                  </a:cubicBezTo>
                  <a:cubicBezTo>
                    <a:pt x="787121" y="398584"/>
                    <a:pt x="790026" y="385068"/>
                    <a:pt x="793820" y="371789"/>
                  </a:cubicBezTo>
                  <a:cubicBezTo>
                    <a:pt x="796730" y="361605"/>
                    <a:pt x="803868" y="352236"/>
                    <a:pt x="803868" y="341644"/>
                  </a:cubicBezTo>
                  <a:cubicBezTo>
                    <a:pt x="803868" y="281261"/>
                    <a:pt x="803360" y="220398"/>
                    <a:pt x="793820" y="160773"/>
                  </a:cubicBezTo>
                  <a:cubicBezTo>
                    <a:pt x="789790" y="135585"/>
                    <a:pt x="777825" y="111659"/>
                    <a:pt x="763675" y="90435"/>
                  </a:cubicBezTo>
                  <a:cubicBezTo>
                    <a:pt x="752436" y="73576"/>
                    <a:pt x="694091" y="55043"/>
                    <a:pt x="683288" y="50242"/>
                  </a:cubicBezTo>
                  <a:cubicBezTo>
                    <a:pt x="669600" y="44158"/>
                    <a:pt x="657742" y="33284"/>
                    <a:pt x="643095" y="30145"/>
                  </a:cubicBezTo>
                  <a:cubicBezTo>
                    <a:pt x="585317" y="17764"/>
                    <a:pt x="485671" y="25121"/>
                    <a:pt x="442128" y="200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8" name="Encre 77">
                  <a:extLst>
                    <a:ext uri="{FF2B5EF4-FFF2-40B4-BE49-F238E27FC236}">
                      <a16:creationId xmlns:a16="http://schemas.microsoft.com/office/drawing/2014/main" id="{392C0645-6B8F-727E-F95A-5AD9B58D132A}"/>
                    </a:ext>
                  </a:extLst>
                </p14:cNvPr>
                <p14:cNvContentPartPr/>
                <p14:nvPr/>
              </p14:nvContentPartPr>
              <p14:xfrm>
                <a:off x="1613222" y="3357081"/>
                <a:ext cx="360" cy="360"/>
              </p14:xfrm>
            </p:contentPart>
          </mc:Choice>
          <mc:Fallback xmlns="">
            <p:pic>
              <p:nvPicPr>
                <p:cNvPr id="78" name="Encre 77">
                  <a:extLst>
                    <a:ext uri="{FF2B5EF4-FFF2-40B4-BE49-F238E27FC236}">
                      <a16:creationId xmlns:a16="http://schemas.microsoft.com/office/drawing/2014/main" id="{392C0645-6B8F-727E-F95A-5AD9B58D132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7222" y="3321081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B9266E06-BEA3-D97B-6ADB-537FE3BD2852}"/>
                </a:ext>
              </a:extLst>
            </p:cNvPr>
            <p:cNvSpPr/>
            <p:nvPr/>
          </p:nvSpPr>
          <p:spPr>
            <a:xfrm>
              <a:off x="1642456" y="3395400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30E03221-1E08-3C20-38F8-6F28D3DDE464}"/>
              </a:ext>
            </a:extLst>
          </p:cNvPr>
          <p:cNvSpPr txBox="1"/>
          <p:nvPr/>
        </p:nvSpPr>
        <p:spPr>
          <a:xfrm>
            <a:off x="1014785" y="4485157"/>
            <a:ext cx="4538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Plots grouped within the flight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Many groups of animals to visit 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DDD4D65-DC75-E064-023B-60303E3D5B58}"/>
              </a:ext>
            </a:extLst>
          </p:cNvPr>
          <p:cNvSpPr txBox="1"/>
          <p:nvPr/>
        </p:nvSpPr>
        <p:spPr>
          <a:xfrm>
            <a:off x="6607065" y="4501302"/>
            <a:ext cx="4441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Plots grouped within the flight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Few groups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EED59FEA-1CEF-E034-259E-17A1E3CB84E7}"/>
              </a:ext>
            </a:extLst>
          </p:cNvPr>
          <p:cNvSpPr txBox="1"/>
          <p:nvPr/>
        </p:nvSpPr>
        <p:spPr>
          <a:xfrm>
            <a:off x="1315812" y="165838"/>
            <a:ext cx="2691057" cy="4001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Spring at </a:t>
            </a:r>
            <a:r>
              <a:rPr lang="fr-FR" sz="2000" b="1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01D92A55-764C-745B-D2E7-BF680121C79E}"/>
              </a:ext>
            </a:extLst>
          </p:cNvPr>
          <p:cNvSpPr txBox="1"/>
          <p:nvPr/>
        </p:nvSpPr>
        <p:spPr>
          <a:xfrm>
            <a:off x="5831186" y="1316111"/>
            <a:ext cx="511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188E1AC2-8642-43F2-25AC-AABDEEEE4BFA}"/>
              </a:ext>
            </a:extLst>
          </p:cNvPr>
          <p:cNvSpPr txBox="1"/>
          <p:nvPr/>
        </p:nvSpPr>
        <p:spPr>
          <a:xfrm>
            <a:off x="6390484" y="1334963"/>
            <a:ext cx="438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FA78E8BA-8803-7FCF-872F-CC6DB3799E91}"/>
              </a:ext>
            </a:extLst>
          </p:cNvPr>
          <p:cNvSpPr txBox="1"/>
          <p:nvPr/>
        </p:nvSpPr>
        <p:spPr>
          <a:xfrm>
            <a:off x="8566352" y="149442"/>
            <a:ext cx="2549585" cy="400110"/>
          </a:xfrm>
          <a:prstGeom prst="rect">
            <a:avLst/>
          </a:prstGeom>
          <a:solidFill>
            <a:srgbClr val="9933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Autumn at </a:t>
            </a:r>
            <a:r>
              <a:rPr lang="fr-FR" sz="2000" b="1" err="1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Ferm’Inov</a:t>
            </a:r>
            <a:endParaRPr lang="fr-FR" sz="2000" b="1">
              <a:solidFill>
                <a:srgbClr val="99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890A7798-521A-1378-37F6-A9D1075F47F9}"/>
              </a:ext>
            </a:extLst>
          </p:cNvPr>
          <p:cNvSpPr txBox="1"/>
          <p:nvPr/>
        </p:nvSpPr>
        <p:spPr>
          <a:xfrm>
            <a:off x="2149341" y="5465685"/>
            <a:ext cx="199751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Working time with drone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35B7E2DF-3081-0459-C318-930BDC03FCFD}"/>
              </a:ext>
            </a:extLst>
          </p:cNvPr>
          <p:cNvSpPr txBox="1"/>
          <p:nvPr/>
        </p:nvSpPr>
        <p:spPr>
          <a:xfrm>
            <a:off x="4399125" y="5478086"/>
            <a:ext cx="193567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Working time without drone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DD3F64EF-4A33-AE3D-479A-CFF76F739DBC}"/>
              </a:ext>
            </a:extLst>
          </p:cNvPr>
          <p:cNvSpPr txBox="1"/>
          <p:nvPr/>
        </p:nvSpPr>
        <p:spPr>
          <a:xfrm>
            <a:off x="7229927" y="5465685"/>
            <a:ext cx="193813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Working time with drone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0E5F7502-3C1E-DAE3-A5D1-72ABF86AC991}"/>
              </a:ext>
            </a:extLst>
          </p:cNvPr>
          <p:cNvSpPr txBox="1"/>
          <p:nvPr/>
        </p:nvSpPr>
        <p:spPr>
          <a:xfrm>
            <a:off x="9479143" y="5466776"/>
            <a:ext cx="193813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000">
                <a:latin typeface="Calibri" panose="020F0502020204030204" pitchFamily="34" charset="0"/>
                <a:cs typeface="Calibri" panose="020F0502020204030204" pitchFamily="34" charset="0"/>
              </a:rPr>
              <a:t>Working time without drone</a:t>
            </a:r>
          </a:p>
        </p:txBody>
      </p:sp>
      <p:pic>
        <p:nvPicPr>
          <p:cNvPr id="111" name="Picture 13">
            <a:extLst>
              <a:ext uri="{FF2B5EF4-FFF2-40B4-BE49-F238E27FC236}">
                <a16:creationId xmlns:a16="http://schemas.microsoft.com/office/drawing/2014/main" id="{1D12F8A1-A89A-B9AF-8197-D983B8F52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8705" y="146408"/>
            <a:ext cx="1603188" cy="1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>
            <a:extLst>
              <a:ext uri="{FF2B5EF4-FFF2-40B4-BE49-F238E27FC236}">
                <a16:creationId xmlns:a16="http://schemas.microsoft.com/office/drawing/2014/main" id="{1DDC2047-6E79-016D-DA11-726B0E985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7748" y="172253"/>
            <a:ext cx="2091635" cy="11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roupe 115">
            <a:extLst>
              <a:ext uri="{FF2B5EF4-FFF2-40B4-BE49-F238E27FC236}">
                <a16:creationId xmlns:a16="http://schemas.microsoft.com/office/drawing/2014/main" id="{8DB5E61E-422A-D4CC-16BC-284B2806D128}"/>
              </a:ext>
            </a:extLst>
          </p:cNvPr>
          <p:cNvGrpSpPr/>
          <p:nvPr/>
        </p:nvGrpSpPr>
        <p:grpSpPr>
          <a:xfrm>
            <a:off x="5243526" y="1903766"/>
            <a:ext cx="2087408" cy="1196619"/>
            <a:chOff x="5034083" y="2775972"/>
            <a:chExt cx="1841952" cy="1024017"/>
          </a:xfrm>
        </p:grpSpPr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33EB8F36-68EE-E723-6573-276744197FDE}"/>
                </a:ext>
              </a:extLst>
            </p:cNvPr>
            <p:cNvSpPr/>
            <p:nvPr/>
          </p:nvSpPr>
          <p:spPr>
            <a:xfrm>
              <a:off x="5034083" y="2817014"/>
              <a:ext cx="272980" cy="258303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chemeClr val="tx1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</a:p>
          </p:txBody>
        </p:sp>
        <p:sp>
          <p:nvSpPr>
            <p:cNvPr id="118" name="ZoneTexte 117">
              <a:extLst>
                <a:ext uri="{FF2B5EF4-FFF2-40B4-BE49-F238E27FC236}">
                  <a16:creationId xmlns:a16="http://schemas.microsoft.com/office/drawing/2014/main" id="{6760D605-D389-0367-F135-503F43674CFE}"/>
                </a:ext>
              </a:extLst>
            </p:cNvPr>
            <p:cNvSpPr txBox="1"/>
            <p:nvPr/>
          </p:nvSpPr>
          <p:spPr>
            <a:xfrm>
              <a:off x="5240441" y="2775972"/>
              <a:ext cx="1396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>
                  <a:solidFill>
                    <a:schemeClr val="bg2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Car stop</a:t>
              </a:r>
            </a:p>
          </p:txBody>
        </p:sp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AA262873-DE40-98A7-D87F-48299A1CB6B6}"/>
                </a:ext>
              </a:extLst>
            </p:cNvPr>
            <p:cNvSpPr/>
            <p:nvPr/>
          </p:nvSpPr>
          <p:spPr>
            <a:xfrm>
              <a:off x="5034083" y="3170697"/>
              <a:ext cx="272980" cy="258303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</a:t>
              </a:r>
            </a:p>
          </p:txBody>
        </p:sp>
        <p:sp>
          <p:nvSpPr>
            <p:cNvPr id="120" name="ZoneTexte 119">
              <a:extLst>
                <a:ext uri="{FF2B5EF4-FFF2-40B4-BE49-F238E27FC236}">
                  <a16:creationId xmlns:a16="http://schemas.microsoft.com/office/drawing/2014/main" id="{C48DA66A-832D-1E3F-5379-7F8FF3B1B3C5}"/>
                </a:ext>
              </a:extLst>
            </p:cNvPr>
            <p:cNvSpPr txBox="1"/>
            <p:nvPr/>
          </p:nvSpPr>
          <p:spPr>
            <a:xfrm>
              <a:off x="5280742" y="3153658"/>
              <a:ext cx="1595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Drone take-off</a:t>
              </a:r>
            </a:p>
          </p:txBody>
        </p:sp>
      </p:grpSp>
      <p:pic>
        <p:nvPicPr>
          <p:cNvPr id="121" name="Graphique 120" descr="Feuille d’érable avec un remplissage uni">
            <a:extLst>
              <a:ext uri="{FF2B5EF4-FFF2-40B4-BE49-F238E27FC236}">
                <a16:creationId xmlns:a16="http://schemas.microsoft.com/office/drawing/2014/main" id="{510540BC-6DAB-BA9D-B72B-D328AEB52D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51893" y="72965"/>
            <a:ext cx="557466" cy="557466"/>
          </a:xfrm>
          <a:prstGeom prst="rect">
            <a:avLst/>
          </a:prstGeom>
        </p:spPr>
      </p:pic>
      <p:pic>
        <p:nvPicPr>
          <p:cNvPr id="122" name="Graphique 121" descr="Fleurs en pot avec un remplissage uni">
            <a:extLst>
              <a:ext uri="{FF2B5EF4-FFF2-40B4-BE49-F238E27FC236}">
                <a16:creationId xmlns:a16="http://schemas.microsoft.com/office/drawing/2014/main" id="{50BB2F27-1681-AEE7-9B7B-D1D0373511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58346" y="7513"/>
            <a:ext cx="557466" cy="557466"/>
          </a:xfrm>
          <a:prstGeom prst="rect">
            <a:avLst/>
          </a:prstGeom>
        </p:spPr>
      </p:pic>
      <p:sp>
        <p:nvSpPr>
          <p:cNvPr id="127" name="Flèche : chevron 126">
            <a:extLst>
              <a:ext uri="{FF2B5EF4-FFF2-40B4-BE49-F238E27FC236}">
                <a16:creationId xmlns:a16="http://schemas.microsoft.com/office/drawing/2014/main" id="{50B8A01B-E548-A193-6AAA-D0D1F74A032D}"/>
              </a:ext>
            </a:extLst>
          </p:cNvPr>
          <p:cNvSpPr/>
          <p:nvPr/>
        </p:nvSpPr>
        <p:spPr>
          <a:xfrm rot="10800000">
            <a:off x="9296649" y="5625593"/>
            <a:ext cx="210069" cy="35681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F22AEEA-2F68-9C25-88F9-C2CEBB1E8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7A8A24F-E348-FE92-8112-5E2DCA48A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157" y="341831"/>
            <a:ext cx="9296400" cy="650421"/>
          </a:xfrm>
          <a:prstGeom prst="wedgeRoundRectCallout">
            <a:avLst>
              <a:gd name="adj1" fmla="val -53366"/>
              <a:gd name="adj2" fmla="val -17297"/>
              <a:gd name="adj3" fmla="val 16667"/>
            </a:avLst>
          </a:prstGeom>
          <a:ln>
            <a:solidFill>
              <a:srgbClr val="1F4E79"/>
            </a:solidFill>
          </a:ln>
        </p:spPr>
        <p:txBody>
          <a:bodyPr>
            <a:noAutofit/>
          </a:bodyPr>
          <a:lstStyle/>
          <a:p>
            <a:r>
              <a:rPr lang="fr-FR" sz="2400"/>
              <a:t>What is the benefit of using the drone </a:t>
            </a:r>
            <a:r>
              <a:rPr lang="fr-FR" sz="2400" u="sng"/>
              <a:t>routinely</a:t>
            </a:r>
            <a:r>
              <a:rPr lang="fr-FR" sz="2400"/>
              <a:t> in my system?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27DAE01-190D-61A8-C0B5-36D4E712BC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579F4CE-A6F1-7822-D0CD-E99BD97E717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F706590-B018-45B5-84AE-4635B05C5080}"/>
              </a:ext>
            </a:extLst>
          </p:cNvPr>
          <p:cNvSpPr>
            <a:spLocks noGrp="1"/>
          </p:cNvSpPr>
          <p:nvPr>
            <p:ph type="ftr" idx="4294967295"/>
          </p:nvPr>
        </p:nvSpPr>
        <p:spPr>
          <a:xfrm>
            <a:off x="6553200" y="622641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+mj-lt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Presentation Title</a:t>
            </a:r>
            <a:endParaRPr lang="el-G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BB7D111-DEEB-F52E-1E58-AAF717552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178808"/>
              </p:ext>
            </p:extLst>
          </p:nvPr>
        </p:nvGraphicFramePr>
        <p:xfrm>
          <a:off x="130631" y="1123122"/>
          <a:ext cx="8516412" cy="559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6E8F0E8-9514-1EE3-614C-874D3AE8B33E}"/>
              </a:ext>
            </a:extLst>
          </p:cNvPr>
          <p:cNvSpPr txBox="1"/>
          <p:nvPr/>
        </p:nvSpPr>
        <p:spPr>
          <a:xfrm>
            <a:off x="8626711" y="4000215"/>
            <a:ext cx="522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EC674C-DB85-725F-0A9C-5CBC3ED79753}"/>
              </a:ext>
            </a:extLst>
          </p:cNvPr>
          <p:cNvSpPr txBox="1"/>
          <p:nvPr/>
        </p:nvSpPr>
        <p:spPr>
          <a:xfrm>
            <a:off x="8622823" y="3167390"/>
            <a:ext cx="522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F88512-18BC-2A97-908F-5FA78F2D1E91}"/>
              </a:ext>
            </a:extLst>
          </p:cNvPr>
          <p:cNvSpPr txBox="1"/>
          <p:nvPr/>
        </p:nvSpPr>
        <p:spPr>
          <a:xfrm>
            <a:off x="9016809" y="2322722"/>
            <a:ext cx="26633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drone use possible?</a:t>
            </a:r>
          </a:p>
          <a:p>
            <a:endParaRPr lang="fr-FR"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Relations with neighbours?</a:t>
            </a: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Environmental constraints?</a:t>
            </a: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Regulations?</a:t>
            </a:r>
          </a:p>
          <a:p>
            <a:pPr marL="171450" indent="-171450">
              <a:buFontTx/>
              <a:buChar char="-"/>
            </a:pPr>
            <a:r>
              <a:rPr lang="fr-FR" sz="1800" err="1">
                <a:latin typeface="Calibri" panose="020F0502020204030204" pitchFamily="34" charset="0"/>
                <a:cs typeface="Calibri" panose="020F0502020204030204" pitchFamily="34" charset="0"/>
              </a:rPr>
              <a:t>Voltac</a:t>
            </a: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 ? </a:t>
            </a:r>
          </a:p>
          <a:p>
            <a:pPr marL="171450" indent="-171450">
              <a:buFontTx/>
              <a:buChar char="-"/>
            </a:pPr>
            <a:r>
              <a:rPr lang="fr-FR" sz="1800">
                <a:latin typeface="Calibri" panose="020F0502020204030204" pitchFamily="34" charset="0"/>
                <a:cs typeface="Calibri" panose="020F0502020204030204" pitchFamily="34" charset="0"/>
              </a:rPr>
              <a:t>[…]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2751DF-1E95-6578-5B07-EF5AFC8FE185}"/>
              </a:ext>
            </a:extLst>
          </p:cNvPr>
          <p:cNvSpPr txBox="1"/>
          <p:nvPr/>
        </p:nvSpPr>
        <p:spPr>
          <a:xfrm>
            <a:off x="130631" y="1289326"/>
            <a:ext cx="8711919" cy="794802"/>
          </a:xfrm>
          <a:prstGeom prst="rightArrow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Technical constraints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C924016-8C3D-B20A-CB1A-E0E32549322D}"/>
              </a:ext>
            </a:extLst>
          </p:cNvPr>
          <p:cNvSpPr txBox="1"/>
          <p:nvPr/>
        </p:nvSpPr>
        <p:spPr>
          <a:xfrm>
            <a:off x="8993275" y="1289325"/>
            <a:ext cx="2177976" cy="794802"/>
          </a:xfrm>
          <a:prstGeom prst="rightArrow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/>
            </a:lvl1pPr>
          </a:lstStyle>
          <a:p>
            <a:r>
              <a:rPr lang="fr-FR" sz="2000" b="1">
                <a:latin typeface="Calibri" panose="020F0502020204030204" pitchFamily="34" charset="0"/>
                <a:cs typeface="Calibri" panose="020F0502020204030204" pitchFamily="34" charset="0"/>
              </a:rPr>
              <a:t>Setting up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598E2AC-92D1-607C-9FC0-D2F9A52241DD}"/>
              </a:ext>
            </a:extLst>
          </p:cNvPr>
          <p:cNvSpPr txBox="1"/>
          <p:nvPr/>
        </p:nvSpPr>
        <p:spPr>
          <a:xfrm>
            <a:off x="8153075" y="2886182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+++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2E231D2-33DB-E842-1439-6150238F530E}"/>
              </a:ext>
            </a:extLst>
          </p:cNvPr>
          <p:cNvSpPr txBox="1"/>
          <p:nvPr/>
        </p:nvSpPr>
        <p:spPr>
          <a:xfrm>
            <a:off x="8281316" y="3722679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++</a:t>
            </a:r>
            <a:endParaRPr lang="fr-FR" sz="1800" b="1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204B328-BA38-0AEC-34A1-09C79BBFF8D8}"/>
              </a:ext>
            </a:extLst>
          </p:cNvPr>
          <p:cNvSpPr txBox="1"/>
          <p:nvPr/>
        </p:nvSpPr>
        <p:spPr>
          <a:xfrm>
            <a:off x="5804639" y="414960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fr-FR" sz="1800" b="1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B23B62B-15C2-2F9C-CAB8-A53C39AF346E}"/>
              </a:ext>
            </a:extLst>
          </p:cNvPr>
          <p:cNvSpPr txBox="1"/>
          <p:nvPr/>
        </p:nvSpPr>
        <p:spPr>
          <a:xfrm>
            <a:off x="3220310" y="2880555"/>
            <a:ext cx="263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fr-FR" sz="1800" b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Graphique 21" descr="Homme agriculteur avec un remplissage uni">
            <a:extLst>
              <a:ext uri="{FF2B5EF4-FFF2-40B4-BE49-F238E27FC236}">
                <a16:creationId xmlns:a16="http://schemas.microsoft.com/office/drawing/2014/main" id="{23265528-3907-7B7B-24C1-C67537F02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6761" y="235844"/>
            <a:ext cx="914400" cy="914400"/>
          </a:xfrm>
          <a:prstGeom prst="rect">
            <a:avLst/>
          </a:prstGeom>
        </p:spPr>
      </p:pic>
      <p:sp>
        <p:nvSpPr>
          <p:cNvPr id="24" name="Bulle narrative : rectangle à coins arrondis 23">
            <a:extLst>
              <a:ext uri="{FF2B5EF4-FFF2-40B4-BE49-F238E27FC236}">
                <a16:creationId xmlns:a16="http://schemas.microsoft.com/office/drawing/2014/main" id="{C4B1D833-92B5-92C9-9817-D561E810211D}"/>
              </a:ext>
            </a:extLst>
          </p:cNvPr>
          <p:cNvSpPr/>
          <p:nvPr/>
        </p:nvSpPr>
        <p:spPr>
          <a:xfrm>
            <a:off x="2637693" y="2381202"/>
            <a:ext cx="1984003" cy="467201"/>
          </a:xfrm>
          <a:prstGeom prst="wedgeRoundRectCallout">
            <a:avLst>
              <a:gd name="adj1" fmla="val -31435"/>
              <a:gd name="adj2" fmla="val 103753"/>
              <a:gd name="adj3" fmla="val 16667"/>
            </a:avLst>
          </a:prstGeom>
          <a:noFill/>
          <a:ln w="19050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Fencing, feed distribution…</a:t>
            </a:r>
          </a:p>
        </p:txBody>
      </p:sp>
    </p:spTree>
    <p:extLst>
      <p:ext uri="{BB962C8B-B14F-4D97-AF65-F5344CB8AC3E}">
        <p14:creationId xmlns:p14="http://schemas.microsoft.com/office/powerpoint/2010/main" val="229532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CD2F4-52D0-5E1F-481A-9B82ACEF3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230ACC2-0DEF-2C1E-BA81-2D29A4213F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Image 6" descr="Une image contenant herbe, plein air, terrain, herbeux  Le contenu généré par l’IA peut être incorrect.">
            <a:extLst>
              <a:ext uri="{FF2B5EF4-FFF2-40B4-BE49-F238E27FC236}">
                <a16:creationId xmlns:a16="http://schemas.microsoft.com/office/drawing/2014/main" id="{4138DED3-7C99-32D7-E9B5-9F13FCC0FA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732" y="164992"/>
            <a:ext cx="3794884" cy="6517096"/>
          </a:xfrm>
          <a:prstGeom prst="rect">
            <a:avLst/>
          </a:prstGeom>
        </p:spPr>
      </p:pic>
      <p:pic>
        <p:nvPicPr>
          <p:cNvPr id="8" name="Image 7" descr="Une image contenant ciel, personne, plein air, avion  Le contenu généré par l’IA peut être incorrect.">
            <a:extLst>
              <a:ext uri="{FF2B5EF4-FFF2-40B4-BE49-F238E27FC236}">
                <a16:creationId xmlns:a16="http://schemas.microsoft.com/office/drawing/2014/main" id="{1B6C358B-7F8A-7BE1-E048-7B1270B865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09227" y="-165175"/>
            <a:ext cx="3176540" cy="3826711"/>
          </a:xfrm>
          <a:prstGeom prst="rect">
            <a:avLst/>
          </a:prstGeom>
        </p:spPr>
      </p:pic>
      <p:pic>
        <p:nvPicPr>
          <p:cNvPr id="9" name="Image 8" descr="Une image contenant mammifère, terrain, plein air, bétail  Le contenu généré par l’IA peut être incorrect.">
            <a:extLst>
              <a:ext uri="{FF2B5EF4-FFF2-40B4-BE49-F238E27FC236}">
                <a16:creationId xmlns:a16="http://schemas.microsoft.com/office/drawing/2014/main" id="{F1C9A25B-2407-3B21-4CAF-20A996B307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0" name="Image 9" descr="Une image contenant plein air, mammifère, ciel, bovin  Le contenu généré par l’IA peut être incorrect.">
            <a:extLst>
              <a:ext uri="{FF2B5EF4-FFF2-40B4-BE49-F238E27FC236}">
                <a16:creationId xmlns:a16="http://schemas.microsoft.com/office/drawing/2014/main" id="{39492E3B-346A-137B-5958-873BA9E40F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4184142" y="3506773"/>
            <a:ext cx="3826711" cy="3175314"/>
          </a:xfrm>
          <a:prstGeom prst="rect">
            <a:avLst/>
          </a:prstGeom>
        </p:spPr>
      </p:pic>
      <p:pic>
        <p:nvPicPr>
          <p:cNvPr id="11" name="Image 10" descr="Une image contenant herbe, plein air, plante, mouton  Le contenu généré par l’IA peut être incorrect.">
            <a:extLst>
              <a:ext uri="{FF2B5EF4-FFF2-40B4-BE49-F238E27FC236}">
                <a16:creationId xmlns:a16="http://schemas.microsoft.com/office/drawing/2014/main" id="{FBAC47C0-D6F4-6AEA-4B21-EAB80F5C1E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8193993" y="3500505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6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9913716-A0D0-DF38-E4C5-6B92BAFCA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7DD7EB7-1C44-95D1-C542-B7E716125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What is a drone?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D55F832-A768-96B7-784E-787431FAFC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8360B028-2035-CFF8-074D-D431947A064A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3297280" y="5889959"/>
            <a:ext cx="3569331" cy="365125"/>
          </a:xfrm>
        </p:spPr>
        <p:txBody>
          <a:bodyPr/>
          <a:lstStyle/>
          <a:p>
            <a:r>
              <a:rPr lang="fr-FR" sz="1600">
                <a:solidFill>
                  <a:srgbClr val="2F455C"/>
                </a:solidFill>
              </a:rPr>
              <a:t>Charbonneau and Lemaitre (2022)</a:t>
            </a:r>
            <a:endParaRPr lang="el-GR" sz="1600">
              <a:solidFill>
                <a:srgbClr val="2F455C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46FA49-4AA1-1211-3019-4C52BD7480A0}"/>
              </a:ext>
            </a:extLst>
          </p:cNvPr>
          <p:cNvSpPr txBox="1"/>
          <p:nvPr/>
        </p:nvSpPr>
        <p:spPr>
          <a:xfrm>
            <a:off x="840181" y="1453211"/>
            <a:ext cx="56226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>
                <a:solidFill>
                  <a:srgbClr val="3A3A3A"/>
                </a:solidFill>
                <a:effectLst/>
                <a:latin typeface="Marianne"/>
              </a:rPr>
              <a:t>A drone is defined as an aircraft with no crew on board,</a:t>
            </a:r>
            <a:r>
              <a:rPr lang="fr-FR" sz="2000" b="1">
                <a:solidFill>
                  <a:srgbClr val="3A3A3A"/>
                </a:solidFill>
                <a:latin typeface="Marianne"/>
              </a:rPr>
              <a:t> and so can bring together many different technologies.</a:t>
            </a:r>
            <a:endParaRPr lang="en-US" sz="2000" b="1"/>
          </a:p>
        </p:txBody>
      </p:sp>
      <p:pic>
        <p:nvPicPr>
          <p:cNvPr id="1026" name="Picture 2" descr="Schématisation de la vue en plan des différentes formes de drones et de...  | Download Scientific Diagram">
            <a:extLst>
              <a:ext uri="{FF2B5EF4-FFF2-40B4-BE49-F238E27FC236}">
                <a16:creationId xmlns:a16="http://schemas.microsoft.com/office/drawing/2014/main" id="{1A1869A9-8F43-AE51-85C3-241C38230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187" y="3072585"/>
            <a:ext cx="4018388" cy="29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26A59CC-1EC1-E970-38CA-C4C2CEA69B09}"/>
              </a:ext>
            </a:extLst>
          </p:cNvPr>
          <p:cNvSpPr txBox="1"/>
          <p:nvPr/>
        </p:nvSpPr>
        <p:spPr>
          <a:xfrm>
            <a:off x="3651491" y="6172992"/>
            <a:ext cx="31061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http://dx.doi.org/10.7202/1080620ar</a:t>
            </a:r>
            <a:endParaRPr lang="en-US"/>
          </a:p>
        </p:txBody>
      </p:sp>
      <p:pic>
        <p:nvPicPr>
          <p:cNvPr id="1030" name="Picture 6" descr="DJI Flycart 30">
            <a:extLst>
              <a:ext uri="{FF2B5EF4-FFF2-40B4-BE49-F238E27FC236}">
                <a16:creationId xmlns:a16="http://schemas.microsoft.com/office/drawing/2014/main" id="{71AF87C3-D552-E7AF-6163-E29B10502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71610" y="1153350"/>
            <a:ext cx="2937548" cy="143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JI Neo – Prends ton envol – DJI">
            <a:extLst>
              <a:ext uri="{FF2B5EF4-FFF2-40B4-BE49-F238E27FC236}">
                <a16:creationId xmlns:a16="http://schemas.microsoft.com/office/drawing/2014/main" id="{93D9DCD6-402B-FEFA-E266-B30DF348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8025" y="2089227"/>
            <a:ext cx="1940312" cy="196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lote de drone, Reaper, armée de l'Air et de l'Espace">
            <a:extLst>
              <a:ext uri="{FF2B5EF4-FFF2-40B4-BE49-F238E27FC236}">
                <a16:creationId xmlns:a16="http://schemas.microsoft.com/office/drawing/2014/main" id="{AFC6EF9A-F8FE-C2DB-4E88-7C2CC9D10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8181" y="4266143"/>
            <a:ext cx="3247632" cy="162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5F50A0E-07A2-006D-1F56-076145AB1F73}"/>
              </a:ext>
            </a:extLst>
          </p:cNvPr>
          <p:cNvSpPr txBox="1"/>
          <p:nvPr/>
        </p:nvSpPr>
        <p:spPr>
          <a:xfrm>
            <a:off x="8047390" y="5889959"/>
            <a:ext cx="32476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/>
              <a:t>https://www.google.com/url?sa=i&amp;url=https%3A%2F%2Fdefense-zone.com%2Fblogs%2Fnews%2Fdevenir-pilote-de-drone-armee-de-lair-et-de-lespace&amp;psig=AOvVaw3TyRRLu4h3DdK7YBlCWFC6&amp;ust=1744281634143000&amp;source=images&amp;cd=vfe&amp;opi=89978449&amp;ved=0CBgQjhxqFwoTCMiQ7djhyowDFQAAAAAdAAAAABAE</a:t>
            </a:r>
          </a:p>
        </p:txBody>
      </p:sp>
    </p:spTree>
    <p:extLst>
      <p:ext uri="{BB962C8B-B14F-4D97-AF65-F5344CB8AC3E}">
        <p14:creationId xmlns:p14="http://schemas.microsoft.com/office/powerpoint/2010/main" val="111019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9">
          <a:extLst>
            <a:ext uri="{FF2B5EF4-FFF2-40B4-BE49-F238E27FC236}">
              <a16:creationId xmlns:a16="http://schemas.microsoft.com/office/drawing/2014/main" id="{38785292-349D-8BC2-B0FA-64F339209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4378C2B-95EE-B54B-6524-EA3D0D41B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Title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A37AE16-7CA1-97D3-20ED-95F845FCC0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A13219E-66E4-BC45-B0C5-5E5BE1DCCBC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</a:t>
            </a:r>
            <a:r>
              <a:rPr lang="en-CA"/>
              <a:t>Date</a:t>
            </a:r>
            <a:endParaRPr lang="el-G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BDB1B5-9674-D9A3-8906-A9F0A9EE5A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9088" y="1633381"/>
            <a:ext cx="10653824" cy="4257941"/>
          </a:xfrm>
        </p:spPr>
        <p:txBody>
          <a:bodyPr>
            <a:normAutofit/>
          </a:bodyPr>
          <a:lstStyle/>
          <a:p>
            <a:pPr marL="0" marR="0"/>
            <a:r>
              <a:rPr lang="fr-FR" sz="200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43407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429" y="504970"/>
            <a:ext cx="3067426" cy="74840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8"/>
          <p:cNvSpPr/>
          <p:nvPr/>
        </p:nvSpPr>
        <p:spPr>
          <a:xfrm>
            <a:off x="3048000" y="2326638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THANK </a:t>
            </a:r>
            <a:r>
              <a:rPr lang="en-US" sz="3600" b="1">
                <a:solidFill>
                  <a:srgbClr val="21D0B2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1643555" y="2743431"/>
            <a:ext cx="8869899" cy="146367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Name Surname | </a:t>
            </a:r>
            <a:r>
              <a:rPr lang="en-US" sz="24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Affiliation</a:t>
            </a:r>
            <a:endParaRPr sz="2400">
              <a:solidFill>
                <a:srgbClr val="1F4E79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e-mail</a:t>
            </a:r>
            <a:endParaRPr>
              <a:solidFill>
                <a:srgbClr val="1F4E7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D2958-5243-5EDD-D81F-A912BFEC31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7" name="Picture 6" descr="Icon  Description automatically generated">
            <a:extLst>
              <a:ext uri="{FF2B5EF4-FFF2-40B4-BE49-F238E27FC236}">
                <a16:creationId xmlns:a16="http://schemas.microsoft.com/office/drawing/2014/main" id="{270750F3-5CC8-0A44-593D-BAFBD4A213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21" y="2155915"/>
            <a:ext cx="347473" cy="347473"/>
          </a:xfrm>
          <a:prstGeom prst="rect">
            <a:avLst/>
          </a:prstGeom>
        </p:spPr>
      </p:pic>
      <p:pic>
        <p:nvPicPr>
          <p:cNvPr id="9" name="Picture 8" descr="Icon  Description automatically generated">
            <a:extLst>
              <a:ext uri="{FF2B5EF4-FFF2-40B4-BE49-F238E27FC236}">
                <a16:creationId xmlns:a16="http://schemas.microsoft.com/office/drawing/2014/main" id="{97152160-A1BD-89BD-4576-0203D3E8DB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21" y="2640150"/>
            <a:ext cx="350521" cy="347473"/>
          </a:xfrm>
          <a:prstGeom prst="rect">
            <a:avLst/>
          </a:prstGeom>
        </p:spPr>
      </p:pic>
      <p:pic>
        <p:nvPicPr>
          <p:cNvPr id="11" name="Picture 10" descr="Logo, icon  Description automatically generated with medium confidence">
            <a:extLst>
              <a:ext uri="{FF2B5EF4-FFF2-40B4-BE49-F238E27FC236}">
                <a16:creationId xmlns:a16="http://schemas.microsoft.com/office/drawing/2014/main" id="{55562482-6580-76CC-880F-F75E49B769F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21" y="3140036"/>
            <a:ext cx="347473" cy="347473"/>
          </a:xfrm>
          <a:prstGeom prst="rect">
            <a:avLst/>
          </a:prstGeom>
        </p:spPr>
      </p:pic>
      <p:pic>
        <p:nvPicPr>
          <p:cNvPr id="13" name="Picture 12" descr="Icon  Description automatically generated">
            <a:extLst>
              <a:ext uri="{FF2B5EF4-FFF2-40B4-BE49-F238E27FC236}">
                <a16:creationId xmlns:a16="http://schemas.microsoft.com/office/drawing/2014/main" id="{0E4FC807-8B12-7FF8-8080-2F836C69A17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73" y="1648294"/>
            <a:ext cx="350521" cy="3474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7061A3-EDBE-92C1-7181-40F14F7C055C}"/>
              </a:ext>
            </a:extLst>
          </p:cNvPr>
          <p:cNvSpPr txBox="1"/>
          <p:nvPr/>
        </p:nvSpPr>
        <p:spPr>
          <a:xfrm>
            <a:off x="1133249" y="1648294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1F4E79"/>
                </a:solidFill>
              </a:rPr>
              <a:t>icaerus.eu</a:t>
            </a:r>
            <a:endParaRPr lang="el-GR">
              <a:solidFill>
                <a:srgbClr val="1F4E7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613993-78B5-CE07-46AE-1A2491CB3CFC}"/>
              </a:ext>
            </a:extLst>
          </p:cNvPr>
          <p:cNvSpPr txBox="1"/>
          <p:nvPr/>
        </p:nvSpPr>
        <p:spPr>
          <a:xfrm>
            <a:off x="1133248" y="2155915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rgbClr val="1F4E79"/>
                </a:solidFill>
              </a:rPr>
              <a:t>icaeruseu</a:t>
            </a:r>
            <a:endParaRPr lang="el-GR">
              <a:solidFill>
                <a:srgbClr val="1F4E79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339025-B6DB-669C-B37D-F5E0159815E1}"/>
              </a:ext>
            </a:extLst>
          </p:cNvPr>
          <p:cNvSpPr txBox="1"/>
          <p:nvPr/>
        </p:nvSpPr>
        <p:spPr>
          <a:xfrm>
            <a:off x="1124283" y="2659997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rgbClr val="1F4E79"/>
                </a:solidFill>
              </a:rPr>
              <a:t>icaerus-eu</a:t>
            </a:r>
            <a:endParaRPr lang="el-GR">
              <a:solidFill>
                <a:srgbClr val="1F4E7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7FDE0E-CFA3-413E-A7AF-5DC046491B64}"/>
              </a:ext>
            </a:extLst>
          </p:cNvPr>
          <p:cNvSpPr txBox="1"/>
          <p:nvPr/>
        </p:nvSpPr>
        <p:spPr>
          <a:xfrm>
            <a:off x="1124282" y="3136782"/>
            <a:ext cx="2413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rgbClr val="1F4E79"/>
                </a:solidFill>
              </a:rPr>
              <a:t>icaeruseu</a:t>
            </a:r>
            <a:endParaRPr lang="el-GR">
              <a:solidFill>
                <a:srgbClr val="1F4E7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964644-FCE9-2495-6807-507F5FE7DF87}"/>
              </a:ext>
            </a:extLst>
          </p:cNvPr>
          <p:cNvGrpSpPr/>
          <p:nvPr/>
        </p:nvGrpSpPr>
        <p:grpSpPr>
          <a:xfrm>
            <a:off x="0" y="4271859"/>
            <a:ext cx="12192000" cy="2042619"/>
            <a:chOff x="0" y="4271859"/>
            <a:chExt cx="12192000" cy="2042619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D124419-96AF-F669-E729-51932B1C151E}"/>
                </a:ext>
              </a:extLst>
            </p:cNvPr>
            <p:cNvGrpSpPr/>
            <p:nvPr/>
          </p:nvGrpSpPr>
          <p:grpSpPr>
            <a:xfrm>
              <a:off x="0" y="4271859"/>
              <a:ext cx="12192000" cy="2042619"/>
              <a:chOff x="0" y="4141387"/>
              <a:chExt cx="12192000" cy="2042619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E41130E-33F8-03F2-3177-5CF5278F5B21}"/>
                  </a:ext>
                </a:extLst>
              </p:cNvPr>
              <p:cNvSpPr/>
              <p:nvPr/>
            </p:nvSpPr>
            <p:spPr>
              <a:xfrm>
                <a:off x="0" y="4141388"/>
                <a:ext cx="12192000" cy="20426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0DDCFB11-3FFD-C92E-277C-74653F57E5DA}"/>
                  </a:ext>
                </a:extLst>
              </p:cNvPr>
              <p:cNvGrpSpPr/>
              <p:nvPr/>
            </p:nvGrpSpPr>
            <p:grpSpPr>
              <a:xfrm>
                <a:off x="0" y="4141387"/>
                <a:ext cx="12103847" cy="1040381"/>
                <a:chOff x="0" y="4141389"/>
                <a:chExt cx="10590866" cy="913583"/>
              </a:xfrm>
            </p:grpSpPr>
            <p:pic>
              <p:nvPicPr>
                <p:cNvPr id="6" name="Picture 5" descr="A picture containing text  Description automatically generated">
                  <a:extLst>
                    <a:ext uri="{FF2B5EF4-FFF2-40B4-BE49-F238E27FC236}">
                      <a16:creationId xmlns:a16="http://schemas.microsoft.com/office/drawing/2014/main" id="{527CE087-4DD1-859E-A60F-EC6BFB394E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414138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10" name="Picture 9" descr="Logo, company name  Description automatically generated">
                  <a:extLst>
                    <a:ext uri="{FF2B5EF4-FFF2-40B4-BE49-F238E27FC236}">
                      <a16:creationId xmlns:a16="http://schemas.microsoft.com/office/drawing/2014/main" id="{69722E0C-1E4D-AE3B-4537-05CE36EF5D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91227" y="418853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18" name="Picture 17" descr="Logo, company name  Description automatically generated">
                  <a:extLst>
                    <a:ext uri="{FF2B5EF4-FFF2-40B4-BE49-F238E27FC236}">
                      <a16:creationId xmlns:a16="http://schemas.microsoft.com/office/drawing/2014/main" id="{7B50C4D0-E1C5-ECF6-35B7-93FB177424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48000" y="414138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1" name="Picture 20" descr="Logo, company name  Description automatically generated">
                  <a:extLst>
                    <a:ext uri="{FF2B5EF4-FFF2-40B4-BE49-F238E27FC236}">
                      <a16:creationId xmlns:a16="http://schemas.microsoft.com/office/drawing/2014/main" id="{0DD9BC46-7E0A-2ECF-D6D4-E026501260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94867" y="4207628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3" name="Picture 22" descr="Graphical user interface  Description automatically generated with medium confidence">
                  <a:extLst>
                    <a:ext uri="{FF2B5EF4-FFF2-40B4-BE49-F238E27FC236}">
                      <a16:creationId xmlns:a16="http://schemas.microsoft.com/office/drawing/2014/main" id="{B4550661-62FA-5851-5770-ED4ACE4B94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61090" y="4207628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7" name="Picture 26" descr="Logo  Description automatically generated with medium confidence">
                  <a:extLst>
                    <a:ext uri="{FF2B5EF4-FFF2-40B4-BE49-F238E27FC236}">
                      <a16:creationId xmlns:a16="http://schemas.microsoft.com/office/drawing/2014/main" id="{CA5C1B70-784C-B65C-71B3-782F2CED46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20000" y="414138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29" name="Picture 28" descr="Logo, company name  Description automatically generated">
                  <a:extLst>
                    <a:ext uri="{FF2B5EF4-FFF2-40B4-BE49-F238E27FC236}">
                      <a16:creationId xmlns:a16="http://schemas.microsoft.com/office/drawing/2014/main" id="{5122FD02-FE85-C2BC-8528-DD146D4F84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66866" y="4156575"/>
                  <a:ext cx="1524000" cy="847344"/>
                </a:xfrm>
                <a:prstGeom prst="rect">
                  <a:avLst/>
                </a:prstGeom>
              </p:spPr>
            </p:pic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B99C7232-98FB-D004-5665-D1955823F366}"/>
                  </a:ext>
                </a:extLst>
              </p:cNvPr>
              <p:cNvGrpSpPr/>
              <p:nvPr/>
            </p:nvGrpSpPr>
            <p:grpSpPr>
              <a:xfrm>
                <a:off x="781833" y="5059800"/>
                <a:ext cx="8925746" cy="1009323"/>
                <a:chOff x="779354" y="4922826"/>
                <a:chExt cx="7810027" cy="886310"/>
              </a:xfrm>
            </p:grpSpPr>
            <p:pic>
              <p:nvPicPr>
                <p:cNvPr id="31" name="Picture 30" descr="Logo, company name  Description automatically generated">
                  <a:extLst>
                    <a:ext uri="{FF2B5EF4-FFF2-40B4-BE49-F238E27FC236}">
                      <a16:creationId xmlns:a16="http://schemas.microsoft.com/office/drawing/2014/main" id="{35B87AEC-3A37-7781-015D-96A218C5B4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9354" y="4961792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33" name="Picture 32" descr="Graphical user interface, application  Description automatically generated">
                  <a:extLst>
                    <a:ext uri="{FF2B5EF4-FFF2-40B4-BE49-F238E27FC236}">
                      <a16:creationId xmlns:a16="http://schemas.microsoft.com/office/drawing/2014/main" id="{D9B053F8-6B74-F206-8E93-F95E871537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8532" y="4961792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35" name="Picture 34" descr="Logo, company name  Description automatically generated">
                  <a:extLst>
                    <a:ext uri="{FF2B5EF4-FFF2-40B4-BE49-F238E27FC236}">
                      <a16:creationId xmlns:a16="http://schemas.microsoft.com/office/drawing/2014/main" id="{6838F28A-1B70-15CA-BB15-3729CA919B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64755" y="4951229"/>
                  <a:ext cx="1524000" cy="847344"/>
                </a:xfrm>
                <a:prstGeom prst="rect">
                  <a:avLst/>
                </a:prstGeom>
              </p:spPr>
            </p:pic>
            <p:pic>
              <p:nvPicPr>
                <p:cNvPr id="37" name="Picture 36" descr="Logo  Description automatically generated">
                  <a:extLst>
                    <a:ext uri="{FF2B5EF4-FFF2-40B4-BE49-F238E27FC236}">
                      <a16:creationId xmlns:a16="http://schemas.microsoft.com/office/drawing/2014/main" id="{99A57009-D5FB-01FF-87CD-7F7B887FC5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04128" y="4951228"/>
                  <a:ext cx="1522166" cy="847345"/>
                </a:xfrm>
                <a:prstGeom prst="rect">
                  <a:avLst/>
                </a:prstGeom>
              </p:spPr>
            </p:pic>
            <p:pic>
              <p:nvPicPr>
                <p:cNvPr id="39" name="Picture 38" descr="Logo, company name  Description automatically generated">
                  <a:extLst>
                    <a:ext uri="{FF2B5EF4-FFF2-40B4-BE49-F238E27FC236}">
                      <a16:creationId xmlns:a16="http://schemas.microsoft.com/office/drawing/2014/main" id="{D23E0B77-4494-F7BD-FDB6-05EC10ECA8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9931" y="4922826"/>
                  <a:ext cx="1529450" cy="850374"/>
                </a:xfrm>
                <a:prstGeom prst="rect">
                  <a:avLst/>
                </a:prstGeom>
              </p:spPr>
            </p:pic>
          </p:grp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D0BFC8-4D2C-8456-1DF0-E5FD5BF0F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7721" y="5505960"/>
              <a:ext cx="1272446" cy="433930"/>
            </a:xfrm>
            <a:prstGeom prst="rect">
              <a:avLst/>
            </a:prstGeom>
          </p:spPr>
        </p:pic>
      </p:grp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27F9557E-1DB7-A857-8C41-80F92674111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2784324" y="6372718"/>
            <a:ext cx="3569331" cy="365125"/>
          </a:xfrm>
        </p:spPr>
        <p:txBody>
          <a:bodyPr/>
          <a:lstStyle/>
          <a:p>
            <a:pPr algn="r"/>
            <a:r>
              <a:rPr lang="el-GR" err="1"/>
              <a:t>Event</a:t>
            </a:r>
            <a:r>
              <a:rPr lang="el-GR"/>
              <a:t> | </a:t>
            </a:r>
            <a:r>
              <a:rPr lang="en-CA"/>
              <a:t>Date</a:t>
            </a:r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0C6F6837-8A42-ACB8-817C-5D067EC0D3D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553200" y="6372718"/>
            <a:ext cx="4114800" cy="365125"/>
          </a:xfrm>
        </p:spPr>
        <p:txBody>
          <a:bodyPr/>
          <a:lstStyle/>
          <a:p>
            <a:pPr algn="r"/>
            <a:r>
              <a:rPr lang="en-US"/>
              <a:t>Presentation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11BA2977-CECF-682F-6C36-215D83625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02FC3EB-17F2-A247-7CDF-1399A28845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C9396CEE-D64A-2F74-2674-8A8F4F2FB5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49199" y="2717779"/>
            <a:ext cx="3958581" cy="2037805"/>
          </a:xfrm>
        </p:spPr>
        <p:txBody>
          <a:bodyPr>
            <a:normAutofit/>
          </a:bodyPr>
          <a:lstStyle/>
          <a:p>
            <a:pPr marL="0" marR="0" indent="0">
              <a:buNone/>
            </a:pPr>
            <a:r>
              <a:rPr lang="fr-FR" sz="2000"/>
              <a:t>A web platform to access all the project results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0A737E-8FD0-D454-E07F-4354D93C7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461" y="2593681"/>
            <a:ext cx="1171575" cy="1143000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1E23C90-F416-4ADC-861E-F57EA75B6CBA}"/>
              </a:ext>
            </a:extLst>
          </p:cNvPr>
          <p:cNvSpPr/>
          <p:nvPr/>
        </p:nvSpPr>
        <p:spPr>
          <a:xfrm>
            <a:off x="5363165" y="3112680"/>
            <a:ext cx="739833" cy="287079"/>
          </a:xfrm>
          <a:prstGeom prst="rightArrow">
            <a:avLst/>
          </a:prstGeom>
          <a:solidFill>
            <a:srgbClr val="00D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618442-A321-4526-61BA-4E031A89AF00}"/>
              </a:ext>
            </a:extLst>
          </p:cNvPr>
          <p:cNvSpPr txBox="1"/>
          <p:nvPr/>
        </p:nvSpPr>
        <p:spPr>
          <a:xfrm>
            <a:off x="6528461" y="3736681"/>
            <a:ext cx="3043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hlinkClick r:id="rId4"/>
              </a:rPr>
              <a:t>https://www.platform.icaerus.eu/</a:t>
            </a:r>
            <a:endParaRPr lang="fr-FR"/>
          </a:p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C96F0BF-9411-0774-E9BC-E06B3AD3D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506" y="0"/>
            <a:ext cx="8853652" cy="252579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B0FAC56-A595-64CB-0BC2-03AC107D80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780" y="4291664"/>
            <a:ext cx="5992531" cy="1741579"/>
          </a:xfrm>
          <a:prstGeom prst="rect">
            <a:avLst/>
          </a:prstGeom>
        </p:spPr>
      </p:pic>
      <p:sp>
        <p:nvSpPr>
          <p:cNvPr id="15" name="Espace réservé du contenu 5">
            <a:extLst>
              <a:ext uri="{FF2B5EF4-FFF2-40B4-BE49-F238E27FC236}">
                <a16:creationId xmlns:a16="http://schemas.microsoft.com/office/drawing/2014/main" id="{9802C02A-9DBB-8814-7721-95DC131CFB0A}"/>
              </a:ext>
            </a:extLst>
          </p:cNvPr>
          <p:cNvSpPr txBox="1">
            <a:spLocks/>
          </p:cNvSpPr>
          <p:nvPr/>
        </p:nvSpPr>
        <p:spPr>
          <a:xfrm>
            <a:off x="1293814" y="4220262"/>
            <a:ext cx="3958581" cy="107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2000"/>
              <a:t>An online academy to learn more about drones</a:t>
            </a: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B3C47DF2-2552-AFF0-0F5C-A293CBA1E828}"/>
              </a:ext>
            </a:extLst>
          </p:cNvPr>
          <p:cNvSpPr/>
          <p:nvPr/>
        </p:nvSpPr>
        <p:spPr>
          <a:xfrm>
            <a:off x="4335351" y="4736165"/>
            <a:ext cx="739833" cy="287079"/>
          </a:xfrm>
          <a:prstGeom prst="rightArrow">
            <a:avLst/>
          </a:prstGeom>
          <a:solidFill>
            <a:srgbClr val="00D0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70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9346F8E5-5901-00E9-5D95-6800814A1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0275C76-CDCC-EA5F-46BA-B8F83882C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132755"/>
            <a:ext cx="10515600" cy="1243571"/>
          </a:xfrm>
        </p:spPr>
        <p:txBody>
          <a:bodyPr>
            <a:normAutofit fontScale="90000"/>
          </a:bodyPr>
          <a:lstStyle/>
          <a:p>
            <a:r>
              <a:rPr lang="fr-FR" sz="4400"/>
              <a:t>An online academy to learn more about drones</a:t>
            </a:r>
            <a:endParaRPr lang="fr-FR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C0DFE28-F5A4-9B7F-13BA-73DAFA98BB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B964C4D-2AED-A61F-7491-21A30474EE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1007" y="1507526"/>
            <a:ext cx="7286430" cy="2117618"/>
          </a:xfrm>
          <a:prstGeom prst="rect">
            <a:avLst/>
          </a:prstGeom>
        </p:spPr>
      </p:pic>
      <p:sp>
        <p:nvSpPr>
          <p:cNvPr id="15" name="Espace réservé du contenu 5">
            <a:extLst>
              <a:ext uri="{FF2B5EF4-FFF2-40B4-BE49-F238E27FC236}">
                <a16:creationId xmlns:a16="http://schemas.microsoft.com/office/drawing/2014/main" id="{CA5DCD3A-25FE-1C0B-95F0-DBEAD6D0E8E0}"/>
              </a:ext>
            </a:extLst>
          </p:cNvPr>
          <p:cNvSpPr txBox="1">
            <a:spLocks/>
          </p:cNvSpPr>
          <p:nvPr/>
        </p:nvSpPr>
        <p:spPr>
          <a:xfrm>
            <a:off x="1349199" y="2031014"/>
            <a:ext cx="3958581" cy="107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endParaRPr lang="fr-FR" sz="2000"/>
          </a:p>
        </p:txBody>
      </p:sp>
      <p:sp>
        <p:nvSpPr>
          <p:cNvPr id="11" name="ZoneTexte 10">
            <a:hlinkClick r:id="rId4"/>
            <a:extLst>
              <a:ext uri="{FF2B5EF4-FFF2-40B4-BE49-F238E27FC236}">
                <a16:creationId xmlns:a16="http://schemas.microsoft.com/office/drawing/2014/main" id="{29874760-3CE8-992A-E7DC-3D1BC1447804}"/>
              </a:ext>
            </a:extLst>
          </p:cNvPr>
          <p:cNvSpPr txBox="1"/>
          <p:nvPr/>
        </p:nvSpPr>
        <p:spPr>
          <a:xfrm>
            <a:off x="1349199" y="2166225"/>
            <a:ext cx="1685239" cy="707886"/>
          </a:xfrm>
          <a:prstGeom prst="rect">
            <a:avLst/>
          </a:prstGeom>
          <a:solidFill>
            <a:srgbClr val="00D0AD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ICAERUS Academy</a:t>
            </a:r>
          </a:p>
        </p:txBody>
      </p:sp>
    </p:spTree>
    <p:extLst>
      <p:ext uri="{BB962C8B-B14F-4D97-AF65-F5344CB8AC3E}">
        <p14:creationId xmlns:p14="http://schemas.microsoft.com/office/powerpoint/2010/main" val="7393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2272A9C2-84A7-6691-8CCD-975B9FF0E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2E4EE82-C84F-72E1-F186-669FFC4BC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What is a drone?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3ED11D3-FFAF-86B4-A708-4045856653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967CEE-BDFC-90F5-D7D0-3C8F8578190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3297280" y="5889959"/>
            <a:ext cx="3569331" cy="365125"/>
          </a:xfrm>
        </p:spPr>
        <p:txBody>
          <a:bodyPr/>
          <a:lstStyle/>
          <a:p>
            <a:r>
              <a:rPr lang="fr-FR" sz="1600">
                <a:solidFill>
                  <a:srgbClr val="2F455C"/>
                </a:solidFill>
              </a:rPr>
              <a:t>Charbonneau and Lemaitre (2022)</a:t>
            </a:r>
            <a:endParaRPr lang="el-GR" sz="1600">
              <a:solidFill>
                <a:srgbClr val="2F455C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F310C1-4205-92BB-7495-8C727950CB52}"/>
              </a:ext>
            </a:extLst>
          </p:cNvPr>
          <p:cNvSpPr txBox="1"/>
          <p:nvPr/>
        </p:nvSpPr>
        <p:spPr>
          <a:xfrm>
            <a:off x="840181" y="1453211"/>
            <a:ext cx="56226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>
                <a:solidFill>
                  <a:srgbClr val="3A3A3A"/>
                </a:solidFill>
                <a:effectLst/>
                <a:latin typeface="Marianne"/>
              </a:rPr>
              <a:t>A drone is defined as an aircraft with no crew on board,</a:t>
            </a:r>
            <a:r>
              <a:rPr lang="fr-FR" sz="2000" b="1">
                <a:solidFill>
                  <a:srgbClr val="3A3A3A"/>
                </a:solidFill>
                <a:latin typeface="Marianne"/>
              </a:rPr>
              <a:t> and so can bring together many different technologies.</a:t>
            </a:r>
            <a:endParaRPr lang="en-US" sz="2000" b="1"/>
          </a:p>
        </p:txBody>
      </p:sp>
      <p:pic>
        <p:nvPicPr>
          <p:cNvPr id="1026" name="Picture 2" descr="Schématisation de la vue en plan des différentes formes de drones et de...  | Download Scientific Diagram">
            <a:extLst>
              <a:ext uri="{FF2B5EF4-FFF2-40B4-BE49-F238E27FC236}">
                <a16:creationId xmlns:a16="http://schemas.microsoft.com/office/drawing/2014/main" id="{2A691CDC-011A-FBAA-4342-ABC0914B4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187" y="3072585"/>
            <a:ext cx="4018388" cy="29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AF40C57-2631-9164-76CE-102CAE466984}"/>
              </a:ext>
            </a:extLst>
          </p:cNvPr>
          <p:cNvSpPr txBox="1"/>
          <p:nvPr/>
        </p:nvSpPr>
        <p:spPr>
          <a:xfrm>
            <a:off x="3651491" y="6172992"/>
            <a:ext cx="31061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http://dx.doi.org/10.7202/1080620ar</a:t>
            </a:r>
            <a:endParaRPr lang="en-US"/>
          </a:p>
        </p:txBody>
      </p:sp>
      <p:pic>
        <p:nvPicPr>
          <p:cNvPr id="1030" name="Picture 6" descr="DJI Flycart 30">
            <a:extLst>
              <a:ext uri="{FF2B5EF4-FFF2-40B4-BE49-F238E27FC236}">
                <a16:creationId xmlns:a16="http://schemas.microsoft.com/office/drawing/2014/main" id="{A9E6DD68-A857-83D5-6CA3-C52228794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71610" y="1153350"/>
            <a:ext cx="2937548" cy="143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JI Neo – Prends ton envol – DJI">
            <a:extLst>
              <a:ext uri="{FF2B5EF4-FFF2-40B4-BE49-F238E27FC236}">
                <a16:creationId xmlns:a16="http://schemas.microsoft.com/office/drawing/2014/main" id="{92F13004-ED46-2CCB-1A01-47E894E1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8025" y="2089227"/>
            <a:ext cx="1940312" cy="196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lote de drone, Reaper, armée de l'Air et de l'Espace">
            <a:extLst>
              <a:ext uri="{FF2B5EF4-FFF2-40B4-BE49-F238E27FC236}">
                <a16:creationId xmlns:a16="http://schemas.microsoft.com/office/drawing/2014/main" id="{6C3D150C-F8D9-2A56-5A93-7BEDE01AD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8181" y="4266143"/>
            <a:ext cx="3247632" cy="162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723356-C639-A0BA-00F6-A57686E11F67}"/>
              </a:ext>
            </a:extLst>
          </p:cNvPr>
          <p:cNvSpPr txBox="1"/>
          <p:nvPr/>
        </p:nvSpPr>
        <p:spPr>
          <a:xfrm>
            <a:off x="8047390" y="5889959"/>
            <a:ext cx="32476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/>
              <a:t>https://www.google.com/url?sa=i&amp;url=https%3A%2F%2Fdefense-zone.com%2Fblogs%2Fnews%2Fdevenir-pilote-de-drone-armee-de-lair-et-de-lespace&amp;psig=AOvVaw3TyRRLu4h3DdK7YBlCWFC6&amp;ust=1744281634143000&amp;source=images&amp;cd=vfe&amp;opi=89978449&amp;ved=0CBgQjhxqFwoTCMiQ7djhyowDFQAAAAAdAAAAABAE</a:t>
            </a:r>
          </a:p>
        </p:txBody>
      </p:sp>
    </p:spTree>
    <p:extLst>
      <p:ext uri="{BB962C8B-B14F-4D97-AF65-F5344CB8AC3E}">
        <p14:creationId xmlns:p14="http://schemas.microsoft.com/office/powerpoint/2010/main" val="376442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492CD4-2334-BD50-D69A-D52C49AF3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Why study drones?</a:t>
            </a:r>
            <a:endParaRPr lang="en-US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60B845-2E66-B2D9-56D8-633EC4E0F2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229A33-FE2C-5187-F20D-4C4CE5B04D1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23 October 2022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666621-9D09-727D-86D2-91F9AD4A40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50800" indent="0">
              <a:buNone/>
            </a:pPr>
            <a:r>
              <a:rPr lang="fr-FR" sz="3500"/>
              <a:t>The drone is a symbol of digital technology on every brochure, but:</a:t>
            </a:r>
          </a:p>
          <a:p>
            <a:pPr marL="50800" indent="0">
              <a:buNone/>
            </a:pPr>
            <a:endParaRPr lang="fr-FR"/>
          </a:p>
          <a:p>
            <a:r>
              <a:rPr lang="fr-FR"/>
              <a:t>Costly investment</a:t>
            </a:r>
          </a:p>
          <a:p>
            <a:r>
              <a:rPr lang="fr-FR"/>
              <a:t>Knowledge gaps</a:t>
            </a:r>
          </a:p>
          <a:p>
            <a:r>
              <a:rPr lang="fr-FR"/>
              <a:t>Data protection</a:t>
            </a:r>
          </a:p>
          <a:p>
            <a:r>
              <a:rPr lang="fr-FR"/>
              <a:t>Inefficient use of the technology </a:t>
            </a:r>
          </a:p>
          <a:p>
            <a:r>
              <a:rPr lang="fr-FR"/>
              <a:t>Environmental conditions</a:t>
            </a:r>
          </a:p>
          <a:p>
            <a:r>
              <a:rPr lang="fr-FR"/>
              <a:t>Regulatory restrictions</a:t>
            </a:r>
          </a:p>
          <a:p>
            <a:r>
              <a:rPr lang="fr-FR"/>
              <a:t>Safety</a:t>
            </a:r>
          </a:p>
        </p:txBody>
      </p:sp>
    </p:spTree>
    <p:extLst>
      <p:ext uri="{BB962C8B-B14F-4D97-AF65-F5344CB8AC3E}">
        <p14:creationId xmlns:p14="http://schemas.microsoft.com/office/powerpoint/2010/main" val="238177697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/>
          <p:nvPr/>
        </p:nvSpPr>
        <p:spPr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0" y="2772333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ICAERUS </a:t>
            </a:r>
            <a:r>
              <a:rPr lang="en-US" sz="3600" b="1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36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Europe</a:t>
            </a:r>
          </a:p>
        </p:txBody>
      </p:sp>
      <p:sp>
        <p:nvSpPr>
          <p:cNvPr id="100" name="Google Shape;100;p1"/>
          <p:cNvSpPr txBox="1"/>
          <p:nvPr/>
        </p:nvSpPr>
        <p:spPr>
          <a:xfrm>
            <a:off x="0" y="5396710"/>
            <a:ext cx="131499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Technical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day: the drone,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en-US" sz="2000" b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 aid for monitoring </a:t>
            </a:r>
            <a:r>
              <a:rPr lang="en-US" sz="2000" b="1" err="1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herds</a:t>
            </a:r>
            <a:endParaRPr lang="en-US" sz="2000" b="1">
              <a:solidFill>
                <a:srgbClr val="1F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1"/>
          <p:cNvGrpSpPr/>
          <p:nvPr/>
        </p:nvGrpSpPr>
        <p:grpSpPr>
          <a:xfrm>
            <a:off x="6579909" y="5881208"/>
            <a:ext cx="5350516" cy="738664"/>
            <a:chOff x="-1615440" y="4976949"/>
            <a:chExt cx="12227443" cy="738664"/>
          </a:xfrm>
        </p:grpSpPr>
        <p:sp>
          <p:nvSpPr>
            <p:cNvPr id="102" name="Google Shape;102;p1"/>
            <p:cNvSpPr txBox="1"/>
            <p:nvPr/>
          </p:nvSpPr>
          <p:spPr>
            <a:xfrm>
              <a:off x="-1615440" y="4976949"/>
              <a:ext cx="12191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Adrien LEBRETON, Estelle NICOLAS</a:t>
              </a:r>
              <a:endParaRPr/>
            </a:p>
          </p:txBody>
        </p:sp>
        <p:sp>
          <p:nvSpPr>
            <p:cNvPr id="103" name="Google Shape;103;p1"/>
            <p:cNvSpPr txBox="1"/>
            <p:nvPr/>
          </p:nvSpPr>
          <p:spPr>
            <a:xfrm>
              <a:off x="-1615439" y="5346281"/>
              <a:ext cx="122274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Institut</a:t>
              </a:r>
              <a:r>
                <a:rPr lang="en-US" sz="1800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1800" err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rPr>
                <a:t>l’Élevage</a:t>
              </a:r>
              <a:endParaRPr/>
            </a:p>
          </p:txBody>
        </p:sp>
      </p:grpSp>
      <p:sp>
        <p:nvSpPr>
          <p:cNvPr id="104" name="Google Shape;104;p1"/>
          <p:cNvSpPr txBox="1"/>
          <p:nvPr/>
        </p:nvSpPr>
        <p:spPr>
          <a:xfrm>
            <a:off x="271487" y="5711931"/>
            <a:ext cx="5824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C.I.I.R.P.O| </a:t>
            </a:r>
            <a:r>
              <a:rPr lang="en-US" sz="1600">
                <a:solidFill>
                  <a:srgbClr val="1F4E79"/>
                </a:solidFill>
              </a:rPr>
              <a:t>10 </a:t>
            </a:r>
            <a:r>
              <a:rPr lang="en-US" sz="1600" err="1">
                <a:solidFill>
                  <a:srgbClr val="1F4E79"/>
                </a:solidFill>
              </a:rPr>
              <a:t>April</a:t>
            </a:r>
            <a:r>
              <a:rPr lang="en-US" sz="1600">
                <a:solidFill>
                  <a:srgbClr val="1F4E79"/>
                </a:solidFill>
              </a:rPr>
              <a:t> 2025</a:t>
            </a:r>
            <a:endParaRPr/>
          </a:p>
        </p:txBody>
      </p:sp>
      <p:pic>
        <p:nvPicPr>
          <p:cNvPr id="105" name="Google Shape;10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576" y="6050833"/>
            <a:ext cx="2584655" cy="636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6D563-5B16-2247-5515-E1CA4A1CFC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867545" y="6226414"/>
            <a:ext cx="959902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94601-C1AC-71F8-E434-261863DCFDAB}"/>
              </a:ext>
            </a:extLst>
          </p:cNvPr>
          <p:cNvSpPr txBox="1"/>
          <p:nvPr/>
        </p:nvSpPr>
        <p:spPr>
          <a:xfrm>
            <a:off x="10577821" y="74711"/>
            <a:ext cx="153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www.icaerus.eu</a:t>
            </a:r>
            <a:endParaRPr lang="el-GR">
              <a:solidFill>
                <a:schemeClr val="bg1"/>
              </a:solidFill>
            </a:endParaRPr>
          </a:p>
        </p:txBody>
      </p:sp>
      <p:sp>
        <p:nvSpPr>
          <p:cNvPr id="3" name="Google Shape;99;p1">
            <a:extLst>
              <a:ext uri="{FF2B5EF4-FFF2-40B4-BE49-F238E27FC236}">
                <a16:creationId xmlns:a16="http://schemas.microsoft.com/office/drawing/2014/main" id="{9C5EC0E7-F134-8706-5678-217C87A6E03F}"/>
              </a:ext>
            </a:extLst>
          </p:cNvPr>
          <p:cNvSpPr txBox="1"/>
          <p:nvPr/>
        </p:nvSpPr>
        <p:spPr>
          <a:xfrm>
            <a:off x="0" y="3442142"/>
            <a:ext cx="1219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Improving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of life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rural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areas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one drone at a </a:t>
            </a:r>
            <a:r>
              <a:rPr lang="en-US" sz="240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!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E6A5B2-943C-C7BB-EAB8-FEABB8E466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6752" y="5967779"/>
            <a:ext cx="1273837" cy="6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texte, Graphique, Police, logo  Le contenu généré par l’IA peut être incorrect.">
            <a:extLst>
              <a:ext uri="{FF2B5EF4-FFF2-40B4-BE49-F238E27FC236}">
                <a16:creationId xmlns:a16="http://schemas.microsoft.com/office/drawing/2014/main" id="{BC21F678-A6EB-191E-B116-440056A680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490" y="5969517"/>
            <a:ext cx="1120546" cy="613072"/>
          </a:xfrm>
          <a:prstGeom prst="rect">
            <a:avLst/>
          </a:prstGeom>
        </p:spPr>
      </p:pic>
      <p:pic>
        <p:nvPicPr>
          <p:cNvPr id="7" name="Image 6" descr="Une image contenant texte, logo, Graphique, graphisme  Le contenu généré par l’IA peut être incorrect.">
            <a:extLst>
              <a:ext uri="{FF2B5EF4-FFF2-40B4-BE49-F238E27FC236}">
                <a16:creationId xmlns:a16="http://schemas.microsoft.com/office/drawing/2014/main" id="{CAE383B7-4857-1AFA-98A4-AE281ACF42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2287" y="5875216"/>
            <a:ext cx="1088008" cy="8826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C470A78-C08F-2AF6-03CF-31F1EABEF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A3F8D74-B957-4B63-75A6-FB752B42FC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F685E9-AF51-95EC-E6EF-7DDF2A960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274" y="0"/>
            <a:ext cx="6745442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444D7AD-8D55-92F3-3DAD-D9F90E1708BD}"/>
              </a:ext>
            </a:extLst>
          </p:cNvPr>
          <p:cNvSpPr/>
          <p:nvPr/>
        </p:nvSpPr>
        <p:spPr>
          <a:xfrm>
            <a:off x="5530273" y="0"/>
            <a:ext cx="2911977" cy="1300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9FA68B0-F6E4-C43C-75C0-22DC941BA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A diverse range of use cases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F32AFBA-7A73-1BD4-5A22-5BB12C512627}"/>
              </a:ext>
            </a:extLst>
          </p:cNvPr>
          <p:cNvSpPr txBox="1"/>
          <p:nvPr/>
        </p:nvSpPr>
        <p:spPr>
          <a:xfrm>
            <a:off x="886438" y="1740707"/>
            <a:ext cx="46438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/>
              <a:t>ICAERUS aims to apply, showcase and support the effective, efficient and safe deployment of drones, </a:t>
            </a:r>
            <a:r>
              <a:rPr lang="fr-FR" sz="1800"/>
              <a:t>as well as to identify the risks and the added value associated with their use. </a:t>
            </a:r>
          </a:p>
          <a:p>
            <a:endParaRPr lang="fr-FR" sz="1800" b="1"/>
          </a:p>
          <a:p>
            <a:r>
              <a:rPr lang="fr-FR" sz="1800" b="1"/>
              <a:t>5 main use cases</a:t>
            </a:r>
          </a:p>
          <a:p>
            <a:endParaRPr lang="fr-FR" sz="1800" b="1"/>
          </a:p>
          <a:p>
            <a:r>
              <a:rPr lang="fr-FR" sz="1800" b="1"/>
              <a:t>Around 20 other uses tested across Europe</a:t>
            </a:r>
          </a:p>
        </p:txBody>
      </p:sp>
    </p:spTree>
    <p:extLst>
      <p:ext uri="{BB962C8B-B14F-4D97-AF65-F5344CB8AC3E}">
        <p14:creationId xmlns:p14="http://schemas.microsoft.com/office/powerpoint/2010/main" val="1221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8C900C8D-2266-1EE3-E8E3-9A6A8E46C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C0CE252-DCC8-6BCD-3DCE-9E23ADB4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3" y="368195"/>
            <a:ext cx="10515600" cy="931834"/>
          </a:xfrm>
        </p:spPr>
        <p:txBody>
          <a:bodyPr>
            <a:noAutofit/>
          </a:bodyPr>
          <a:lstStyle/>
          <a:p>
            <a:r>
              <a:rPr lang="fr-FR" sz="2800"/>
              <a:t>What is being developed?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E0F8DCB-3B65-F089-4AF7-134B461784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320F8F5-C025-45BE-91E0-E7690D26224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 descr="page6image23929168">
            <a:extLst>
              <a:ext uri="{FF2B5EF4-FFF2-40B4-BE49-F238E27FC236}">
                <a16:creationId xmlns:a16="http://schemas.microsoft.com/office/drawing/2014/main" id="{B68B6544-07ED-F726-1105-0E9A3FDA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0745" y="2271868"/>
            <a:ext cx="6490509" cy="448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F69E345-CCEA-E0EF-5529-4AC4EBA5FED0}"/>
              </a:ext>
            </a:extLst>
          </p:cNvPr>
          <p:cNvSpPr txBox="1"/>
          <p:nvPr/>
        </p:nvSpPr>
        <p:spPr>
          <a:xfrm>
            <a:off x="7002966" y="1155063"/>
            <a:ext cx="26874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A library of Artificial Intelligence models and data (open source)</a:t>
            </a:r>
            <a:endParaRPr lang="en-US" b="1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6CA371-1385-3F8B-8168-04ECC0930216}"/>
              </a:ext>
            </a:extLst>
          </p:cNvPr>
          <p:cNvSpPr txBox="1"/>
          <p:nvPr/>
        </p:nvSpPr>
        <p:spPr>
          <a:xfrm>
            <a:off x="9341254" y="2587736"/>
            <a:ext cx="2687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Studies of the social, economic and environmental impacts of the different uses</a:t>
            </a:r>
            <a:endParaRPr lang="en-US" b="1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CBB627-5979-659B-2769-A4C1C3BDF594}"/>
              </a:ext>
            </a:extLst>
          </p:cNvPr>
          <p:cNvSpPr txBox="1"/>
          <p:nvPr/>
        </p:nvSpPr>
        <p:spPr>
          <a:xfrm>
            <a:off x="9140003" y="3891741"/>
            <a:ext cx="2687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An online training course</a:t>
            </a:r>
            <a:endParaRPr lang="en-US" b="1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0BA7B5-ADD5-45E4-A215-DA5A8FDE93ED}"/>
              </a:ext>
            </a:extLst>
          </p:cNvPr>
          <p:cNvSpPr txBox="1"/>
          <p:nvPr/>
        </p:nvSpPr>
        <p:spPr>
          <a:xfrm>
            <a:off x="5894883" y="4251944"/>
            <a:ext cx="218975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/>
              <a:t>Presentations of business models</a:t>
            </a:r>
            <a:endParaRPr lang="en-US" b="1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3436FCE-FAF7-6400-F40C-45D09F6811D5}"/>
              </a:ext>
            </a:extLst>
          </p:cNvPr>
          <p:cNvSpPr txBox="1"/>
          <p:nvPr/>
        </p:nvSpPr>
        <p:spPr>
          <a:xfrm>
            <a:off x="3107223" y="2924191"/>
            <a:ext cx="1944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Demonstration of different uses</a:t>
            </a:r>
            <a:endParaRPr lang="en-US" b="1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AB77F2-AD7D-3F83-BB30-397AB2B920E8}"/>
              </a:ext>
            </a:extLst>
          </p:cNvPr>
          <p:cNvSpPr txBox="1"/>
          <p:nvPr/>
        </p:nvSpPr>
        <p:spPr>
          <a:xfrm>
            <a:off x="3625865" y="1690742"/>
            <a:ext cx="312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Decoding the “landscape” of the drone world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0611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B37D6D-7D17-A120-CE20-E0629305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A large team to address all these questions</a:t>
            </a:r>
            <a:endParaRPr lang="en-US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D5A7596-350F-B3AA-3DC3-3AA624BB5C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E2B2DB-11A7-4D8A-8059-A38F8EDAD66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l-GR"/>
              <a:t>Event | 23 October 2022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10FDB6D-F14E-59E9-416B-89B1BCA9D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048" y="1064590"/>
            <a:ext cx="5181600" cy="45434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9B10E52-A9CD-3D74-5B43-0AFC62463813}"/>
              </a:ext>
            </a:extLst>
          </p:cNvPr>
          <p:cNvSpPr txBox="1"/>
          <p:nvPr/>
        </p:nvSpPr>
        <p:spPr>
          <a:xfrm>
            <a:off x="1089808" y="1373789"/>
            <a:ext cx="347918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rgbClr val="00D0AD"/>
                </a:solidFill>
              </a:rPr>
              <a:t>13 partners from 8 countries </a:t>
            </a:r>
          </a:p>
          <a:p>
            <a:endParaRPr lang="fr-FR" b="1"/>
          </a:p>
          <a:p>
            <a:r>
              <a:rPr lang="fr-FR" b="1"/>
              <a:t>3 European research institutes and universities</a:t>
            </a:r>
            <a:r>
              <a:rPr lang="fr-FR"/>
              <a:t> (AUA, WU, OU)</a:t>
            </a:r>
          </a:p>
          <a:p>
            <a:endParaRPr lang="fr-FR"/>
          </a:p>
          <a:p>
            <a:r>
              <a:rPr lang="fr-FR" b="1"/>
              <a:t>6 industry players and technology SMEs</a:t>
            </a:r>
            <a:r>
              <a:rPr lang="fr-FR"/>
              <a:t> (GS, NSWR, ART, NMN, EI, </a:t>
            </a:r>
            <a:r>
              <a:rPr lang="fr-FR" err="1"/>
              <a:t>AgFutura</a:t>
            </a:r>
            <a:r>
              <a:rPr lang="fr-FR"/>
              <a:t>)</a:t>
            </a:r>
          </a:p>
          <a:p>
            <a:endParaRPr lang="fr-FR"/>
          </a:p>
          <a:p>
            <a:pPr>
              <a:buNone/>
            </a:pPr>
            <a:endParaRPr lang="fr-FR"/>
          </a:p>
          <a:p>
            <a:r>
              <a:rPr lang="fr-FR" b="1"/>
              <a:t>3 non-profit organisations</a:t>
            </a:r>
            <a:r>
              <a:rPr lang="fr-FR"/>
              <a:t> (IDELE, AFL, HCPA)</a:t>
            </a:r>
          </a:p>
          <a:p>
            <a:endParaRPr lang="en-US"/>
          </a:p>
          <a:p>
            <a:r>
              <a:rPr lang="fr-FR" b="1"/>
              <a:t>1 organisation</a:t>
            </a:r>
            <a:r>
              <a:rPr lang="fr-FR"/>
              <a:t> (RFF), expert in maximising impact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0177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Προσαρμοσμένο 3">
      <a:dk1>
        <a:srgbClr val="1F4E79"/>
      </a:dk1>
      <a:lt1>
        <a:srgbClr val="FFFFFF"/>
      </a:lt1>
      <a:dk2>
        <a:srgbClr val="1F4E79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DEB8D8EE0A4C48B393E5F813A1E595" ma:contentTypeVersion="19" ma:contentTypeDescription="Crée un document." ma:contentTypeScope="" ma:versionID="e5121110f3d85724196104fdc6a7589e">
  <xsd:schema xmlns:xsd="http://www.w3.org/2001/XMLSchema" xmlns:xs="http://www.w3.org/2001/XMLSchema" xmlns:p="http://schemas.microsoft.com/office/2006/metadata/properties" xmlns:ns2="6bcfcddb-92c0-43f4-bea3-3634061ee8ee" xmlns:ns3="80f252ac-d7b1-44a4-997c-190100879f61" targetNamespace="http://schemas.microsoft.com/office/2006/metadata/properties" ma:root="true" ma:fieldsID="8b1a990ca29d6ed57e90ac60a5dd4568" ns2:_="" ns3:_="">
    <xsd:import namespace="6bcfcddb-92c0-43f4-bea3-3634061ee8ee"/>
    <xsd:import namespace="80f252ac-d7b1-44a4-997c-190100879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fcddb-92c0-43f4-bea3-3634061ee8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eb5c355e-ed80-4533-9a92-f7b2a1d1a8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f252ac-d7b1-44a4-997c-190100879f6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eb67fc26-a6bd-4f67-b082-f71c727dbb0c}" ma:internalName="TaxCatchAll" ma:showField="CatchAllData" ma:web="80f252ac-d7b1-44a4-997c-190100879f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bcfcddb-92c0-43f4-bea3-3634061ee8ee">
      <Terms xmlns="http://schemas.microsoft.com/office/infopath/2007/PartnerControls"/>
    </lcf76f155ced4ddcb4097134ff3c332f>
    <TaxCatchAll xmlns="80f252ac-d7b1-44a4-997c-190100879f6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F2E08-46FA-442A-B041-6965ADC6DCE0}">
  <ds:schemaRefs>
    <ds:schemaRef ds:uri="6bcfcddb-92c0-43f4-bea3-3634061ee8ee"/>
    <ds:schemaRef ds:uri="80f252ac-d7b1-44a4-997c-190100879f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5C0F0F9-5F59-407C-AE31-D87638AD29F6}">
  <ds:schemaRefs>
    <ds:schemaRef ds:uri="http://purl.org/dc/dcmitype/"/>
    <ds:schemaRef ds:uri="http://schemas.microsoft.com/office/infopath/2007/PartnerControls"/>
    <ds:schemaRef ds:uri="80f252ac-d7b1-44a4-997c-190100879f61"/>
    <ds:schemaRef ds:uri="6bcfcddb-92c0-43f4-bea3-3634061ee8ee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7786A68-9C2B-4554-8FE9-2C696FA5F9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1790</Words>
  <Application>Microsoft Office PowerPoint</Application>
  <PresentationFormat>Widescreen</PresentationFormat>
  <Paragraphs>331</Paragraphs>
  <Slides>33</Slides>
  <Notes>25</Notes>
  <HiddenSlides>3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Calibri</vt:lpstr>
      <vt:lpstr>Marianne</vt:lpstr>
      <vt:lpstr>Wingdings</vt:lpstr>
      <vt:lpstr>Arial</vt:lpstr>
      <vt:lpstr>Office Theme</vt:lpstr>
      <vt:lpstr>Technical day  : The drone, an aid for monitoring herds</vt:lpstr>
      <vt:lpstr>Introducing the speakers </vt:lpstr>
      <vt:lpstr>What is a drone?</vt:lpstr>
      <vt:lpstr>What is a drone?</vt:lpstr>
      <vt:lpstr>Why study drones?</vt:lpstr>
      <vt:lpstr>PowerPoint Presentation</vt:lpstr>
      <vt:lpstr>A diverse range of use cases</vt:lpstr>
      <vt:lpstr>What is being developed?</vt:lpstr>
      <vt:lpstr>A large team to address all these questions</vt:lpstr>
      <vt:lpstr>PowerPoint Presentation</vt:lpstr>
      <vt:lpstr>PowerPoint Presentation</vt:lpstr>
      <vt:lpstr>Why take an interest in drones in livestock farming?</vt:lpstr>
      <vt:lpstr>Our objectives</vt:lpstr>
      <vt:lpstr>Our methodology</vt:lpstr>
      <vt:lpstr>2 pilot farms, 3 landscapes, 2 regions, 2 species</vt:lpstr>
      <vt:lpstr>What framework for using drones in livestock farming?</vt:lpstr>
      <vt:lpstr>What uses for drones in livestock farming?</vt:lpstr>
      <vt:lpstr>Data collected for the labour, environmental and economic assessment</vt:lpstr>
      <vt:lpstr>PowerPoint Presentation</vt:lpstr>
      <vt:lpstr>The programme</vt:lpstr>
      <vt:lpstr>Drones in grassland livestock farming: opportunities, risks and good practices</vt:lpstr>
      <vt:lpstr>PowerPoint Presentation</vt:lpstr>
      <vt:lpstr>PowerPoint Presentation</vt:lpstr>
      <vt:lpstr>PowerPoint Presentation</vt:lpstr>
      <vt:lpstr>PowerPoint Presentation</vt:lpstr>
      <vt:lpstr>What results?</vt:lpstr>
      <vt:lpstr>PowerPoint Presentation</vt:lpstr>
      <vt:lpstr>What is the benefit of using the drone routinely in my system?</vt:lpstr>
      <vt:lpstr>PowerPoint Presentation</vt:lpstr>
      <vt:lpstr>Title</vt:lpstr>
      <vt:lpstr>PowerPoint Presentation</vt:lpstr>
      <vt:lpstr>PowerPoint Presentation</vt:lpstr>
      <vt:lpstr>An online academy to learn more about drones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ICAERUS Démo CIIRPO</dc:title>
  <dc:creator>katerina.kassimati katerina.kassimati</dc:creator>
  <cp:lastModifiedBy>Giacomo.Carli</cp:lastModifiedBy>
  <cp:revision>6</cp:revision>
  <dcterms:created xsi:type="dcterms:W3CDTF">2021-04-13T20:03:37Z</dcterms:created>
  <dcterms:modified xsi:type="dcterms:W3CDTF">2026-06-29T23:20:34Z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0x010100AADEB8D8EE0A4C48B393E5F813A1E595</vt:lpwstr>
  </property>
  <property fmtid="{D5CDD505-2E9C-101B-9397-08002B2CF9AE}" pid="3" name="MediaServiceImageTags">
    <vt:lpwstr/>
  </property>
</Properties>
</file>