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5"/>
  </p:notesMasterIdLst>
  <p:sldIdLst>
    <p:sldId id="263" r:id="rId2"/>
    <p:sldId id="264" r:id="rId3"/>
    <p:sldId id="265" r:id="rId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2" roundtripDataSignature="AMtx7mgts9p0h351bNQxKFxBbPBPpVGAe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42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15" Type="http://schemas.openxmlformats.org/officeDocument/2006/relationships/theme" Target="theme/theme1.xml"/><Relationship Id="rId4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wo content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947358"/>
            <a:ext cx="12192000" cy="191064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11"/>
          <p:cNvSpPr txBox="1">
            <a:spLocks noGrp="1"/>
          </p:cNvSpPr>
          <p:nvPr>
            <p:ph type="ctrTitle"/>
          </p:nvPr>
        </p:nvSpPr>
        <p:spPr>
          <a:xfrm>
            <a:off x="1524000" y="1279228"/>
            <a:ext cx="9144000" cy="79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800" b="1">
                <a:solidFill>
                  <a:srgbClr val="2F455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subTitle" idx="1"/>
          </p:nvPr>
        </p:nvSpPr>
        <p:spPr>
          <a:xfrm>
            <a:off x="1524000" y="2136961"/>
            <a:ext cx="9144000" cy="79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solidFill>
                  <a:srgbClr val="21D0B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body" idx="2"/>
          </p:nvPr>
        </p:nvSpPr>
        <p:spPr>
          <a:xfrm>
            <a:off x="1524000" y="2994694"/>
            <a:ext cx="4495252" cy="3094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1"/>
          <p:cNvSpPr>
            <a:spLocks noGrp="1"/>
          </p:cNvSpPr>
          <p:nvPr>
            <p:ph type="pic" idx="3"/>
          </p:nvPr>
        </p:nvSpPr>
        <p:spPr>
          <a:xfrm>
            <a:off x="6172747" y="2994694"/>
            <a:ext cx="4495252" cy="3094956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GB"/>
          </a:p>
        </p:txBody>
      </p:sp>
      <p:pic>
        <p:nvPicPr>
          <p:cNvPr id="31" name="Google Shape;31;p11" descr="Icon  Description automatically generated with low confiden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5563" y="6180324"/>
            <a:ext cx="1873198" cy="457306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11"/>
          <p:cNvSpPr txBox="1"/>
          <p:nvPr/>
        </p:nvSpPr>
        <p:spPr>
          <a:xfrm>
            <a:off x="10288098" y="88370"/>
            <a:ext cx="15393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www.icaerus.eu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11"/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dt" idx="10"/>
          </p:nvPr>
        </p:nvSpPr>
        <p:spPr>
          <a:xfrm>
            <a:off x="2784324" y="6226414"/>
            <a:ext cx="356933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6" name="Google Shape;36;p11" descr="Icon  Description automatically generated"/>
          <p:cNvPicPr preferRelativeResize="0"/>
          <p:nvPr/>
        </p:nvPicPr>
        <p:blipFill rotWithShape="1">
          <a:blip r:embed="rId5">
            <a:alphaModFix amt="50000"/>
          </a:blip>
          <a:srcRect/>
          <a:stretch/>
        </p:blipFill>
        <p:spPr>
          <a:xfrm>
            <a:off x="-305105" y="-389172"/>
            <a:ext cx="2480796" cy="24807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 flipH="1">
            <a:off x="8226480" y="2892481"/>
            <a:ext cx="6856533" cy="1074506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13"/>
          <p:cNvSpPr txBox="1">
            <a:spLocks noGrp="1"/>
          </p:cNvSpPr>
          <p:nvPr>
            <p:ph type="title"/>
          </p:nvPr>
        </p:nvSpPr>
        <p:spPr>
          <a:xfrm>
            <a:off x="2197190" y="421021"/>
            <a:ext cx="9150259" cy="710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800" b="1">
                <a:solidFill>
                  <a:srgbClr val="2F455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3"/>
          <p:cNvSpPr txBox="1">
            <a:spLocks noGrp="1"/>
          </p:cNvSpPr>
          <p:nvPr>
            <p:ph type="body" idx="1"/>
          </p:nvPr>
        </p:nvSpPr>
        <p:spPr>
          <a:xfrm>
            <a:off x="2197190" y="1243321"/>
            <a:ext cx="9150259" cy="4846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13"/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dt" idx="10"/>
          </p:nvPr>
        </p:nvSpPr>
        <p:spPr>
          <a:xfrm>
            <a:off x="2784324" y="6226414"/>
            <a:ext cx="356933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/>
          <p:nvPr/>
        </p:nvSpPr>
        <p:spPr>
          <a:xfrm>
            <a:off x="10288098" y="88370"/>
            <a:ext cx="15393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21D0B2"/>
                </a:solidFill>
                <a:latin typeface="Arial"/>
                <a:ea typeface="Arial"/>
                <a:cs typeface="Arial"/>
                <a:sym typeface="Arial"/>
              </a:rPr>
              <a:t>www.icaerus.eu</a:t>
            </a:r>
            <a:endParaRPr sz="1400" b="0" i="0" u="none" strike="noStrike" cap="none">
              <a:solidFill>
                <a:srgbClr val="21D0B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" name="Google Shape;45;p13" descr="Icon  Description automatically generated"/>
          <p:cNvPicPr preferRelativeResize="0"/>
          <p:nvPr/>
        </p:nvPicPr>
        <p:blipFill rotWithShape="1">
          <a:blip r:embed="rId4">
            <a:alphaModFix amt="50000"/>
          </a:blip>
          <a:srcRect/>
          <a:stretch/>
        </p:blipFill>
        <p:spPr>
          <a:xfrm>
            <a:off x="-172483" y="-547875"/>
            <a:ext cx="2480796" cy="24807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ffee Break">
  <p:cSld name="Coffee Brea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3"/>
          <p:cNvSpPr txBox="1">
            <a:spLocks noGrp="1"/>
          </p:cNvSpPr>
          <p:nvPr>
            <p:ph type="title"/>
          </p:nvPr>
        </p:nvSpPr>
        <p:spPr>
          <a:xfrm>
            <a:off x="680318" y="16487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1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3"/>
          <p:cNvSpPr txBox="1"/>
          <p:nvPr/>
        </p:nvSpPr>
        <p:spPr>
          <a:xfrm>
            <a:off x="3979942" y="3032650"/>
            <a:ext cx="385495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12:00 – 12:15</a:t>
            </a:r>
            <a:endParaRPr sz="3200" b="0" i="0" u="none" strike="noStrike" cap="none">
              <a:solidFill>
                <a:srgbClr val="F2F2F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23"/>
          <p:cNvSpPr txBox="1"/>
          <p:nvPr/>
        </p:nvSpPr>
        <p:spPr>
          <a:xfrm>
            <a:off x="10288098" y="88370"/>
            <a:ext cx="15393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www.icaerus.eu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645287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solidFill>
                  <a:srgbClr val="2F455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5" name="Google Shape;75;p14" descr="Icon  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92545" y="538157"/>
            <a:ext cx="3504379" cy="855529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4"/>
          <p:cNvSpPr txBox="1"/>
          <p:nvPr/>
        </p:nvSpPr>
        <p:spPr>
          <a:xfrm>
            <a:off x="9064512" y="1225803"/>
            <a:ext cx="15393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21D0B2"/>
                </a:solidFill>
                <a:latin typeface="Arial"/>
                <a:ea typeface="Arial"/>
                <a:cs typeface="Arial"/>
                <a:sym typeface="Arial"/>
              </a:rPr>
              <a:t>www.icaerus.eu</a:t>
            </a:r>
            <a:endParaRPr sz="1400" b="0" i="0" u="none" strike="noStrike" cap="none">
              <a:solidFill>
                <a:srgbClr val="21D0B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4"/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dt" idx="10"/>
          </p:nvPr>
        </p:nvSpPr>
        <p:spPr>
          <a:xfrm>
            <a:off x="2784324" y="6226414"/>
            <a:ext cx="356933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1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15"/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7" name="Google Shape;87;p15"/>
          <p:cNvSpPr txBox="1">
            <a:spLocks noGrp="1"/>
          </p:cNvSpPr>
          <p:nvPr>
            <p:ph type="dt" idx="10"/>
          </p:nvPr>
        </p:nvSpPr>
        <p:spPr>
          <a:xfrm>
            <a:off x="2784324" y="6226414"/>
            <a:ext cx="356933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5"/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89" name="Google Shape;89;p15" descr="Icon  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-729354" y="1212360"/>
            <a:ext cx="2241752" cy="54728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5"/>
          <p:cNvSpPr txBox="1"/>
          <p:nvPr/>
        </p:nvSpPr>
        <p:spPr>
          <a:xfrm>
            <a:off x="10288098" y="88370"/>
            <a:ext cx="15393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21D0B2"/>
                </a:solidFill>
                <a:latin typeface="Arial"/>
                <a:ea typeface="Arial"/>
                <a:cs typeface="Arial"/>
                <a:sym typeface="Arial"/>
              </a:rPr>
              <a:t>www.icaerus.eu</a:t>
            </a:r>
            <a:endParaRPr sz="1400" b="0" i="0" u="none" strike="noStrike" cap="none">
              <a:solidFill>
                <a:srgbClr val="21D0B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Google Shape;91;p15" descr="Icon  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5563" y="6180324"/>
            <a:ext cx="1873198" cy="4573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6"/>
          <p:cNvSpPr txBox="1">
            <a:spLocks noGrp="1"/>
          </p:cNvSpPr>
          <p:nvPr>
            <p:ph type="title"/>
          </p:nvPr>
        </p:nvSpPr>
        <p:spPr>
          <a:xfrm>
            <a:off x="838200" y="1430830"/>
            <a:ext cx="10515600" cy="931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solidFill>
                  <a:srgbClr val="2F455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94" name="Google Shape;94;p16" descr="Icon  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200" y="393431"/>
            <a:ext cx="3504379" cy="855529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6"/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6" name="Google Shape;96;p16"/>
          <p:cNvSpPr txBox="1">
            <a:spLocks noGrp="1"/>
          </p:cNvSpPr>
          <p:nvPr>
            <p:ph type="dt" idx="10"/>
          </p:nvPr>
        </p:nvSpPr>
        <p:spPr>
          <a:xfrm>
            <a:off x="2784324" y="6226414"/>
            <a:ext cx="356933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6"/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98" name="Google Shape;98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5464" y="5216782"/>
            <a:ext cx="2389315" cy="931833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6"/>
          <p:cNvSpPr txBox="1">
            <a:spLocks noGrp="1"/>
          </p:cNvSpPr>
          <p:nvPr>
            <p:ph type="body" idx="1"/>
          </p:nvPr>
        </p:nvSpPr>
        <p:spPr>
          <a:xfrm>
            <a:off x="838200" y="2525713"/>
            <a:ext cx="10515600" cy="329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0" name="Google Shape;100;p16" descr="Icon  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7266" y="6180324"/>
            <a:ext cx="1873198" cy="457306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6"/>
          <p:cNvSpPr txBox="1"/>
          <p:nvPr/>
        </p:nvSpPr>
        <p:spPr>
          <a:xfrm>
            <a:off x="9613334" y="88370"/>
            <a:ext cx="15393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21D0B2"/>
                </a:solidFill>
                <a:latin typeface="Arial"/>
                <a:ea typeface="Arial"/>
                <a:cs typeface="Arial"/>
                <a:sym typeface="Arial"/>
              </a:rPr>
              <a:t>www.icaerus.eu</a:t>
            </a:r>
            <a:endParaRPr sz="1400" b="0" i="0" u="none" strike="noStrike" cap="none">
              <a:solidFill>
                <a:srgbClr val="21D0B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4" r:id="rId3"/>
    <p:sldLayoutId id="2147483656" r:id="rId4"/>
    <p:sldLayoutId id="2147483657" r:id="rId5"/>
    <p:sldLayoutId id="2147483658" r:id="rId6"/>
  </p:sldLayoutIdLst>
  <p:transition spd="slow">
    <p:push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"/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Drone Crop Monitoring — UC1</a:t>
            </a:r>
            <a:endParaRPr/>
          </a:p>
        </p:txBody>
      </p:sp>
      <p:sp>
        <p:nvSpPr>
          <p:cNvPr id="126" name="Google Shape;126;p2"/>
          <p:cNvSpPr txBox="1">
            <a:spLocks noGrp="1"/>
          </p:cNvSpPr>
          <p:nvPr>
            <p:ph type="dt" idx="10"/>
          </p:nvPr>
        </p:nvSpPr>
        <p:spPr>
          <a:xfrm>
            <a:off x="2784324" y="6226414"/>
            <a:ext cx="356933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ICAERUS · White Paper</a:t>
            </a:r>
            <a:endParaRPr/>
          </a:p>
        </p:txBody>
      </p:sp>
      <p:sp>
        <p:nvSpPr>
          <p:cNvPr id="127" name="Google Shape;127;p2"/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  <p:sp>
        <p:nvSpPr>
          <p:cNvPr id="5111" name="tx5112"/>
          <p:cNvSpPr txBox="1"/>
          <p:nvPr/>
        </p:nvSpPr>
        <p:spPr>
          <a:xfrm>
            <a:off x="841248" y="1325880"/>
            <a:ext cx="10515600" cy="6400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en-US" sz="3000" b="1" dirty="0">
                <a:solidFill>
                  <a:srgbClr val="1F4E79"/>
                </a:solidFill>
                <a:latin typeface="Calibri"/>
                <a:cs typeface="Calibri"/>
              </a:rPr>
              <a:t>Key PESTEL Factors</a:t>
            </a:r>
          </a:p>
        </p:txBody>
      </p:sp>
      <p:sp>
        <p:nvSpPr>
          <p:cNvPr id="5113" name="rr5114"/>
          <p:cNvSpPr/>
          <p:nvPr/>
        </p:nvSpPr>
        <p:spPr>
          <a:xfrm>
            <a:off x="545440" y="2121408"/>
            <a:ext cx="3493008" cy="18288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2E8EC"/>
            </a:solidFill>
          </a:ln>
          <a:effectLst>
            <a:outerShdw blurRad="90000" dist="38100" dir="5400000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5115" name="ov5116"/>
          <p:cNvSpPr/>
          <p:nvPr/>
        </p:nvSpPr>
        <p:spPr>
          <a:xfrm>
            <a:off x="783184" y="2212848"/>
            <a:ext cx="676656" cy="676656"/>
          </a:xfrm>
          <a:prstGeom prst="ellipse">
            <a:avLst/>
          </a:prstGeom>
          <a:solidFill>
            <a:srgbClr val="3FA34D"/>
          </a:solidFill>
          <a:ln>
            <a:noFill/>
          </a:ln>
        </p:spPr>
        <p:txBody>
          <a:bodyPr/>
          <a:lstStyle/>
          <a:p>
            <a:endParaRPr/>
          </a:p>
        </p:txBody>
      </p:sp>
      <p:pic>
        <p:nvPicPr>
          <p:cNvPr id="5117" name="ic51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776" y="2377440"/>
            <a:ext cx="347472" cy="347472"/>
          </a:xfrm>
          <a:prstGeom prst="rect">
            <a:avLst/>
          </a:prstGeom>
        </p:spPr>
      </p:pic>
      <p:sp>
        <p:nvSpPr>
          <p:cNvPr id="5119" name="tx5120"/>
          <p:cNvSpPr txBox="1"/>
          <p:nvPr/>
        </p:nvSpPr>
        <p:spPr>
          <a:xfrm>
            <a:off x="1606144" y="2249424"/>
            <a:ext cx="2304288" cy="60350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en-US" sz="1700" b="1" dirty="0">
                <a:solidFill>
                  <a:srgbClr val="3FA34D"/>
                </a:solidFill>
                <a:latin typeface="Calibri"/>
                <a:cs typeface="Calibri"/>
              </a:rPr>
              <a:t>Political</a:t>
            </a:r>
          </a:p>
        </p:txBody>
      </p:sp>
      <p:sp>
        <p:nvSpPr>
          <p:cNvPr id="5121" name="tx5122"/>
          <p:cNvSpPr txBox="1"/>
          <p:nvPr/>
        </p:nvSpPr>
        <p:spPr>
          <a:xfrm>
            <a:off x="668215" y="2852928"/>
            <a:ext cx="3370233" cy="98755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</a:pPr>
            <a:r>
              <a:rPr lang="en-US" dirty="0">
                <a:solidFill>
                  <a:srgbClr val="2F455C"/>
                </a:solidFill>
                <a:latin typeface="Calibri"/>
                <a:cs typeface="Calibri"/>
              </a:rPr>
              <a:t>EU policies (Green Deal, Farm-to-Fork) promote sustainable farming. Better communication to local farmers is needed to boost adoption and avoid stakeholder conflict.</a:t>
            </a:r>
          </a:p>
        </p:txBody>
      </p:sp>
      <p:sp>
        <p:nvSpPr>
          <p:cNvPr id="5123" name="rr5124"/>
          <p:cNvSpPr/>
          <p:nvPr/>
        </p:nvSpPr>
        <p:spPr>
          <a:xfrm>
            <a:off x="4349344" y="2121408"/>
            <a:ext cx="3493008" cy="18288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2E8EC"/>
            </a:solidFill>
          </a:ln>
          <a:effectLst>
            <a:outerShdw blurRad="90000" dist="38100" dir="5400000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5125" name="ov5126"/>
          <p:cNvSpPr/>
          <p:nvPr/>
        </p:nvSpPr>
        <p:spPr>
          <a:xfrm>
            <a:off x="4587088" y="2212848"/>
            <a:ext cx="676656" cy="676656"/>
          </a:xfrm>
          <a:prstGeom prst="ellipse">
            <a:avLst/>
          </a:prstGeom>
          <a:solidFill>
            <a:srgbClr val="5BAE5B"/>
          </a:solidFill>
          <a:ln>
            <a:noFill/>
          </a:ln>
        </p:spPr>
        <p:txBody>
          <a:bodyPr/>
          <a:lstStyle/>
          <a:p>
            <a:endParaRPr/>
          </a:p>
        </p:txBody>
      </p:sp>
      <p:pic>
        <p:nvPicPr>
          <p:cNvPr id="5127" name="ic51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1680" y="2377440"/>
            <a:ext cx="347472" cy="347472"/>
          </a:xfrm>
          <a:prstGeom prst="rect">
            <a:avLst/>
          </a:prstGeom>
        </p:spPr>
      </p:pic>
      <p:sp>
        <p:nvSpPr>
          <p:cNvPr id="5129" name="tx5130"/>
          <p:cNvSpPr txBox="1"/>
          <p:nvPr/>
        </p:nvSpPr>
        <p:spPr>
          <a:xfrm>
            <a:off x="5410048" y="2249424"/>
            <a:ext cx="2304288" cy="60350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en-US" sz="1700" b="1" dirty="0">
                <a:solidFill>
                  <a:srgbClr val="5BAE5B"/>
                </a:solidFill>
                <a:latin typeface="Calibri"/>
                <a:cs typeface="Calibri"/>
              </a:rPr>
              <a:t>Economic</a:t>
            </a:r>
          </a:p>
        </p:txBody>
      </p:sp>
      <p:sp>
        <p:nvSpPr>
          <p:cNvPr id="5131" name="tx5132"/>
          <p:cNvSpPr txBox="1"/>
          <p:nvPr/>
        </p:nvSpPr>
        <p:spPr>
          <a:xfrm>
            <a:off x="4472119" y="2971800"/>
            <a:ext cx="3370233" cy="868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</a:pPr>
            <a:r>
              <a:rPr lang="en-US" dirty="0">
                <a:solidFill>
                  <a:srgbClr val="2F455C"/>
                </a:solidFill>
                <a:latin typeface="Calibri"/>
                <a:cs typeface="Calibri"/>
              </a:rPr>
              <a:t>Post-pandemic recovery funds and rural development projects boost investment. Digital marketplaces and connectivity help small producers reach wider markets.</a:t>
            </a:r>
          </a:p>
        </p:txBody>
      </p:sp>
      <p:sp>
        <p:nvSpPr>
          <p:cNvPr id="5133" name="rr5134"/>
          <p:cNvSpPr/>
          <p:nvPr/>
        </p:nvSpPr>
        <p:spPr>
          <a:xfrm>
            <a:off x="8153248" y="2121408"/>
            <a:ext cx="3493008" cy="18288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2E8EC"/>
            </a:solidFill>
          </a:ln>
          <a:effectLst>
            <a:outerShdw blurRad="90000" dist="38100" dir="5400000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5135" name="ov5136"/>
          <p:cNvSpPr/>
          <p:nvPr/>
        </p:nvSpPr>
        <p:spPr>
          <a:xfrm>
            <a:off x="8390992" y="2212848"/>
            <a:ext cx="676656" cy="676656"/>
          </a:xfrm>
          <a:prstGeom prst="ellipse">
            <a:avLst/>
          </a:prstGeom>
          <a:solidFill>
            <a:srgbClr val="21D0B2"/>
          </a:solidFill>
          <a:ln>
            <a:noFill/>
          </a:ln>
        </p:spPr>
        <p:txBody>
          <a:bodyPr/>
          <a:lstStyle/>
          <a:p>
            <a:endParaRPr/>
          </a:p>
        </p:txBody>
      </p:sp>
      <p:pic>
        <p:nvPicPr>
          <p:cNvPr id="5137" name="ic51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5584" y="2377440"/>
            <a:ext cx="347472" cy="347472"/>
          </a:xfrm>
          <a:prstGeom prst="rect">
            <a:avLst/>
          </a:prstGeom>
        </p:spPr>
      </p:pic>
      <p:sp>
        <p:nvSpPr>
          <p:cNvPr id="5139" name="tx5140"/>
          <p:cNvSpPr txBox="1"/>
          <p:nvPr/>
        </p:nvSpPr>
        <p:spPr>
          <a:xfrm>
            <a:off x="9213952" y="2249424"/>
            <a:ext cx="2304288" cy="60350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en-US" sz="1700" b="1" dirty="0">
                <a:solidFill>
                  <a:srgbClr val="21D0B2"/>
                </a:solidFill>
                <a:latin typeface="Calibri"/>
                <a:cs typeface="Calibri"/>
              </a:rPr>
              <a:t>Social</a:t>
            </a:r>
          </a:p>
        </p:txBody>
      </p:sp>
      <p:sp>
        <p:nvSpPr>
          <p:cNvPr id="5141" name="tx5142"/>
          <p:cNvSpPr txBox="1"/>
          <p:nvPr/>
        </p:nvSpPr>
        <p:spPr>
          <a:xfrm>
            <a:off x="8276023" y="2971800"/>
            <a:ext cx="3370233" cy="868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</a:pPr>
            <a:r>
              <a:rPr lang="en-US" dirty="0">
                <a:solidFill>
                  <a:srgbClr val="2F455C"/>
                </a:solidFill>
                <a:latin typeface="Calibri"/>
                <a:cs typeface="Calibri"/>
              </a:rPr>
              <a:t>Youth migration leaves an ageing farming population, but “neo-rural” newcomers are repopulating villages and driving interest in digital and organic farming.</a:t>
            </a:r>
          </a:p>
        </p:txBody>
      </p:sp>
      <p:sp>
        <p:nvSpPr>
          <p:cNvPr id="5143" name="rr5144"/>
          <p:cNvSpPr/>
          <p:nvPr/>
        </p:nvSpPr>
        <p:spPr>
          <a:xfrm>
            <a:off x="545440" y="4151376"/>
            <a:ext cx="3493008" cy="18288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2E8EC"/>
            </a:solidFill>
          </a:ln>
          <a:effectLst>
            <a:outerShdw blurRad="90000" dist="38100" dir="5400000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5145" name="ov5146"/>
          <p:cNvSpPr/>
          <p:nvPr/>
        </p:nvSpPr>
        <p:spPr>
          <a:xfrm>
            <a:off x="801472" y="4252610"/>
            <a:ext cx="676656" cy="676656"/>
          </a:xfrm>
          <a:prstGeom prst="ellipse">
            <a:avLst/>
          </a:prstGeom>
          <a:solidFill>
            <a:srgbClr val="12A88E"/>
          </a:solidFill>
          <a:ln>
            <a:noFill/>
          </a:ln>
        </p:spPr>
        <p:txBody>
          <a:bodyPr/>
          <a:lstStyle/>
          <a:p>
            <a:endParaRPr/>
          </a:p>
        </p:txBody>
      </p:sp>
      <p:pic>
        <p:nvPicPr>
          <p:cNvPr id="5147" name="ic514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6064" y="4417202"/>
            <a:ext cx="347472" cy="347472"/>
          </a:xfrm>
          <a:prstGeom prst="rect">
            <a:avLst/>
          </a:prstGeom>
        </p:spPr>
      </p:pic>
      <p:sp>
        <p:nvSpPr>
          <p:cNvPr id="5149" name="tx5150"/>
          <p:cNvSpPr txBox="1"/>
          <p:nvPr/>
        </p:nvSpPr>
        <p:spPr>
          <a:xfrm>
            <a:off x="1624432" y="4289186"/>
            <a:ext cx="2304288" cy="60350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en-US" sz="1700" b="1" dirty="0">
                <a:solidFill>
                  <a:srgbClr val="12A88E"/>
                </a:solidFill>
                <a:latin typeface="Calibri"/>
                <a:cs typeface="Calibri"/>
              </a:rPr>
              <a:t>Technological</a:t>
            </a:r>
          </a:p>
        </p:txBody>
      </p:sp>
      <p:sp>
        <p:nvSpPr>
          <p:cNvPr id="5151" name="tx5152"/>
          <p:cNvSpPr txBox="1"/>
          <p:nvPr/>
        </p:nvSpPr>
        <p:spPr>
          <a:xfrm>
            <a:off x="668215" y="4929266"/>
            <a:ext cx="3260505" cy="94118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</a:pPr>
            <a:r>
              <a:rPr lang="en-US" dirty="0">
                <a:solidFill>
                  <a:srgbClr val="2F455C"/>
                </a:solidFill>
                <a:latin typeface="Calibri"/>
                <a:cs typeface="Calibri"/>
              </a:rPr>
              <a:t>Better rural internet (5G, community networks) enables precision tools (IoT, AI, drones). Subsidies like VINQ help small farms, though uptake is slow due to cost.</a:t>
            </a:r>
          </a:p>
        </p:txBody>
      </p:sp>
      <p:sp>
        <p:nvSpPr>
          <p:cNvPr id="5153" name="rr5154"/>
          <p:cNvSpPr/>
          <p:nvPr/>
        </p:nvSpPr>
        <p:spPr>
          <a:xfrm>
            <a:off x="4349344" y="4151376"/>
            <a:ext cx="3493008" cy="18288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2E8EC"/>
            </a:solidFill>
          </a:ln>
          <a:effectLst>
            <a:outerShdw blurRad="90000" dist="38100" dir="5400000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5155" name="ov5156"/>
          <p:cNvSpPr/>
          <p:nvPr/>
        </p:nvSpPr>
        <p:spPr>
          <a:xfrm>
            <a:off x="4605376" y="4252610"/>
            <a:ext cx="676656" cy="676656"/>
          </a:xfrm>
          <a:prstGeom prst="ellipse">
            <a:avLst/>
          </a:prstGeom>
          <a:solidFill>
            <a:srgbClr val="4E8B57"/>
          </a:solidFill>
          <a:ln>
            <a:noFill/>
          </a:ln>
        </p:spPr>
        <p:txBody>
          <a:bodyPr/>
          <a:lstStyle/>
          <a:p>
            <a:endParaRPr/>
          </a:p>
        </p:txBody>
      </p:sp>
      <p:pic>
        <p:nvPicPr>
          <p:cNvPr id="5157" name="ic515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9968" y="4417202"/>
            <a:ext cx="347472" cy="347472"/>
          </a:xfrm>
          <a:prstGeom prst="rect">
            <a:avLst/>
          </a:prstGeom>
        </p:spPr>
      </p:pic>
      <p:sp>
        <p:nvSpPr>
          <p:cNvPr id="5159" name="tx5160"/>
          <p:cNvSpPr txBox="1"/>
          <p:nvPr/>
        </p:nvSpPr>
        <p:spPr>
          <a:xfrm>
            <a:off x="5428336" y="4289186"/>
            <a:ext cx="2304288" cy="60350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en-US" sz="1700" b="1" dirty="0">
                <a:solidFill>
                  <a:srgbClr val="4E8B57"/>
                </a:solidFill>
                <a:latin typeface="Calibri"/>
                <a:cs typeface="Calibri"/>
              </a:rPr>
              <a:t>Environmental</a:t>
            </a:r>
          </a:p>
        </p:txBody>
      </p:sp>
      <p:sp>
        <p:nvSpPr>
          <p:cNvPr id="5161" name="tx5162"/>
          <p:cNvSpPr txBox="1"/>
          <p:nvPr/>
        </p:nvSpPr>
        <p:spPr>
          <a:xfrm>
            <a:off x="4472119" y="4929266"/>
            <a:ext cx="3242217" cy="94118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</a:pPr>
            <a:r>
              <a:rPr lang="en-US" dirty="0">
                <a:solidFill>
                  <a:srgbClr val="2F455C"/>
                </a:solidFill>
                <a:latin typeface="Calibri"/>
                <a:cs typeface="Calibri"/>
              </a:rPr>
              <a:t>Farming near Natura 2000 zones needs eco-friendly practices. Drought, wildfire and water scarcity push farmers toward organic methods and battery tools.</a:t>
            </a:r>
          </a:p>
        </p:txBody>
      </p:sp>
      <p:sp>
        <p:nvSpPr>
          <p:cNvPr id="5163" name="rr5164"/>
          <p:cNvSpPr/>
          <p:nvPr/>
        </p:nvSpPr>
        <p:spPr>
          <a:xfrm>
            <a:off x="8153248" y="4151376"/>
            <a:ext cx="3493008" cy="18288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2E8EC"/>
            </a:solidFill>
          </a:ln>
          <a:effectLst>
            <a:outerShdw blurRad="90000" dist="38100" dir="5400000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5165" name="ov5166"/>
          <p:cNvSpPr/>
          <p:nvPr/>
        </p:nvSpPr>
        <p:spPr>
          <a:xfrm>
            <a:off x="8409280" y="4252610"/>
            <a:ext cx="676656" cy="676656"/>
          </a:xfrm>
          <a:prstGeom prst="ellipse">
            <a:avLst/>
          </a:prstGeom>
          <a:solidFill>
            <a:srgbClr val="FFC93C"/>
          </a:solidFill>
          <a:ln>
            <a:noFill/>
          </a:ln>
        </p:spPr>
        <p:txBody>
          <a:bodyPr/>
          <a:lstStyle/>
          <a:p>
            <a:endParaRPr/>
          </a:p>
        </p:txBody>
      </p:sp>
      <p:pic>
        <p:nvPicPr>
          <p:cNvPr id="5167" name="ic516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73872" y="4417202"/>
            <a:ext cx="347472" cy="347472"/>
          </a:xfrm>
          <a:prstGeom prst="rect">
            <a:avLst/>
          </a:prstGeom>
        </p:spPr>
      </p:pic>
      <p:sp>
        <p:nvSpPr>
          <p:cNvPr id="5169" name="tx5170"/>
          <p:cNvSpPr txBox="1"/>
          <p:nvPr/>
        </p:nvSpPr>
        <p:spPr>
          <a:xfrm>
            <a:off x="9232240" y="4289186"/>
            <a:ext cx="2304288" cy="60350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en-US" sz="1700" b="1" dirty="0">
                <a:solidFill>
                  <a:srgbClr val="FFC93C"/>
                </a:solidFill>
                <a:latin typeface="Calibri"/>
                <a:cs typeface="Calibri"/>
              </a:rPr>
              <a:t>Legal</a:t>
            </a:r>
          </a:p>
        </p:txBody>
      </p:sp>
      <p:sp>
        <p:nvSpPr>
          <p:cNvPr id="5171" name="tx5172"/>
          <p:cNvSpPr txBox="1"/>
          <p:nvPr/>
        </p:nvSpPr>
        <p:spPr>
          <a:xfrm>
            <a:off x="8276023" y="4929266"/>
            <a:ext cx="3242217" cy="94118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</a:pPr>
            <a:r>
              <a:rPr lang="en-US" dirty="0">
                <a:solidFill>
                  <a:srgbClr val="2F455C"/>
                </a:solidFill>
                <a:latin typeface="Calibri"/>
                <a:cs typeface="Calibri"/>
              </a:rPr>
              <a:t>Strict drone rules (EU 2019/947 &amp; 2019/945) require trained pilots and safe operation. Compliance, including mandatory drone insurance in Spain, is essential.</a:t>
            </a:r>
          </a:p>
        </p:txBody>
      </p:sp>
    </p:spTree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"/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Drone Crop Monitoring — UC1</a:t>
            </a:r>
            <a:endParaRPr/>
          </a:p>
        </p:txBody>
      </p:sp>
      <p:sp>
        <p:nvSpPr>
          <p:cNvPr id="126" name="Google Shape;126;p2"/>
          <p:cNvSpPr txBox="1">
            <a:spLocks noGrp="1"/>
          </p:cNvSpPr>
          <p:nvPr>
            <p:ph type="dt" idx="10"/>
          </p:nvPr>
        </p:nvSpPr>
        <p:spPr>
          <a:xfrm>
            <a:off x="2784324" y="6226414"/>
            <a:ext cx="356933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ICAERUS · White Paper</a:t>
            </a:r>
            <a:endParaRPr/>
          </a:p>
        </p:txBody>
      </p:sp>
      <p:sp>
        <p:nvSpPr>
          <p:cNvPr id="127" name="Google Shape;127;p2"/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5217" name="tx5218"/>
          <p:cNvSpPr txBox="1"/>
          <p:nvPr/>
        </p:nvSpPr>
        <p:spPr>
          <a:xfrm>
            <a:off x="841248" y="1325880"/>
            <a:ext cx="10515600" cy="6400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en-US" sz="2600" b="1" dirty="0">
                <a:solidFill>
                  <a:srgbClr val="1F4E79"/>
                </a:solidFill>
                <a:latin typeface="Calibri"/>
                <a:cs typeface="Calibri"/>
              </a:rPr>
              <a:t>Strengths, Weaknesses, Opportunities, Threats</a:t>
            </a:r>
          </a:p>
        </p:txBody>
      </p:sp>
      <p:sp>
        <p:nvSpPr>
          <p:cNvPr id="5219" name="rr5220"/>
          <p:cNvSpPr/>
          <p:nvPr/>
        </p:nvSpPr>
        <p:spPr>
          <a:xfrm>
            <a:off x="472288" y="2240280"/>
            <a:ext cx="5440680" cy="187452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2E8EC"/>
            </a:solidFill>
          </a:ln>
          <a:effectLst>
            <a:outerShdw blurRad="90000" dist="38100" dir="5400000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5221" name="ov5222"/>
          <p:cNvSpPr/>
          <p:nvPr/>
        </p:nvSpPr>
        <p:spPr>
          <a:xfrm>
            <a:off x="746608" y="2514600"/>
            <a:ext cx="658368" cy="658368"/>
          </a:xfrm>
          <a:prstGeom prst="ellipse">
            <a:avLst/>
          </a:prstGeom>
          <a:solidFill>
            <a:srgbClr val="3FA34D"/>
          </a:solidFill>
          <a:ln>
            <a:noFill/>
          </a:ln>
        </p:spPr>
        <p:txBody>
          <a:bodyPr/>
          <a:lstStyle/>
          <a:p>
            <a:endParaRPr/>
          </a:p>
        </p:txBody>
      </p:sp>
      <p:pic>
        <p:nvPicPr>
          <p:cNvPr id="5223" name="ic52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200" y="2679192"/>
            <a:ext cx="329184" cy="329184"/>
          </a:xfrm>
          <a:prstGeom prst="rect">
            <a:avLst/>
          </a:prstGeom>
        </p:spPr>
      </p:pic>
      <p:sp>
        <p:nvSpPr>
          <p:cNvPr id="5225" name="tx5226"/>
          <p:cNvSpPr txBox="1"/>
          <p:nvPr/>
        </p:nvSpPr>
        <p:spPr>
          <a:xfrm>
            <a:off x="1532992" y="2532888"/>
            <a:ext cx="4251960" cy="60350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en-US" sz="1900" b="1" dirty="0">
                <a:solidFill>
                  <a:srgbClr val="3FA34D"/>
                </a:solidFill>
                <a:latin typeface="Calibri"/>
                <a:cs typeface="Calibri"/>
              </a:rPr>
              <a:t>Strengths</a:t>
            </a:r>
          </a:p>
        </p:txBody>
      </p:sp>
      <p:sp>
        <p:nvSpPr>
          <p:cNvPr id="5227" name="tx5228"/>
          <p:cNvSpPr txBox="1"/>
          <p:nvPr/>
        </p:nvSpPr>
        <p:spPr>
          <a:xfrm>
            <a:off x="764896" y="3172318"/>
            <a:ext cx="5020056" cy="8327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</a:pPr>
            <a:r>
              <a:rPr lang="en-US" dirty="0">
                <a:solidFill>
                  <a:srgbClr val="2F455C"/>
                </a:solidFill>
                <a:latin typeface="Calibri"/>
                <a:cs typeface="Calibri"/>
              </a:rPr>
              <a:t>•  Covers large areas quickly — scans big fields in little time.</a:t>
            </a:r>
          </a:p>
          <a:p>
            <a:pPr algn="l">
              <a:lnSpc>
                <a:spcPct val="106000"/>
              </a:lnSpc>
              <a:buNone/>
            </a:pPr>
            <a:r>
              <a:rPr lang="en-US" dirty="0">
                <a:solidFill>
                  <a:srgbClr val="2F455C"/>
                </a:solidFill>
                <a:latin typeface="Calibri"/>
                <a:cs typeface="Calibri"/>
              </a:rPr>
              <a:t>•  High-quality data — detailed images and sensors (e.g. thermal) detect disease invisible to the eye.</a:t>
            </a:r>
          </a:p>
        </p:txBody>
      </p:sp>
      <p:sp>
        <p:nvSpPr>
          <p:cNvPr id="5229" name="rr5230"/>
          <p:cNvSpPr/>
          <p:nvPr/>
        </p:nvSpPr>
        <p:spPr>
          <a:xfrm>
            <a:off x="6278728" y="2240280"/>
            <a:ext cx="5440680" cy="187452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2E8EC"/>
            </a:solidFill>
          </a:ln>
          <a:effectLst>
            <a:outerShdw blurRad="90000" dist="38100" dir="5400000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5231" name="ov5232"/>
          <p:cNvSpPr/>
          <p:nvPr/>
        </p:nvSpPr>
        <p:spPr>
          <a:xfrm>
            <a:off x="6553048" y="2514600"/>
            <a:ext cx="658368" cy="658368"/>
          </a:xfrm>
          <a:prstGeom prst="ellipse">
            <a:avLst/>
          </a:prstGeom>
          <a:solidFill>
            <a:srgbClr val="5C6B7A"/>
          </a:solidFill>
          <a:ln>
            <a:noFill/>
          </a:ln>
        </p:spPr>
        <p:txBody>
          <a:bodyPr/>
          <a:lstStyle/>
          <a:p>
            <a:endParaRPr/>
          </a:p>
        </p:txBody>
      </p:sp>
      <p:pic>
        <p:nvPicPr>
          <p:cNvPr id="5233" name="ic52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7640" y="2679192"/>
            <a:ext cx="329184" cy="329184"/>
          </a:xfrm>
          <a:prstGeom prst="rect">
            <a:avLst/>
          </a:prstGeom>
        </p:spPr>
      </p:pic>
      <p:sp>
        <p:nvSpPr>
          <p:cNvPr id="5235" name="tx5236"/>
          <p:cNvSpPr txBox="1"/>
          <p:nvPr/>
        </p:nvSpPr>
        <p:spPr>
          <a:xfrm>
            <a:off x="7339432" y="2532888"/>
            <a:ext cx="4251960" cy="60350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en-US" sz="1900" b="1" dirty="0">
                <a:solidFill>
                  <a:srgbClr val="5C6B7A"/>
                </a:solidFill>
                <a:latin typeface="Calibri"/>
                <a:cs typeface="Calibri"/>
              </a:rPr>
              <a:t>Weaknesses</a:t>
            </a:r>
          </a:p>
        </p:txBody>
      </p:sp>
      <p:sp>
        <p:nvSpPr>
          <p:cNvPr id="5237" name="tx5238"/>
          <p:cNvSpPr txBox="1"/>
          <p:nvPr/>
        </p:nvSpPr>
        <p:spPr>
          <a:xfrm>
            <a:off x="6571336" y="3172318"/>
            <a:ext cx="5020056" cy="8327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</a:pPr>
            <a:r>
              <a:rPr lang="en-US" dirty="0">
                <a:solidFill>
                  <a:srgbClr val="2F455C"/>
                </a:solidFill>
                <a:latin typeface="Calibri"/>
                <a:cs typeface="Calibri"/>
              </a:rPr>
              <a:t>•  Weather &amp; terrain limits — poor flight in strong winds or dense areas like forests.</a:t>
            </a:r>
          </a:p>
          <a:p>
            <a:pPr algn="l">
              <a:lnSpc>
                <a:spcPct val="106000"/>
              </a:lnSpc>
              <a:buNone/>
            </a:pPr>
            <a:r>
              <a:rPr lang="en-US" dirty="0">
                <a:solidFill>
                  <a:srgbClr val="2F455C"/>
                </a:solidFill>
                <a:latin typeface="Calibri"/>
                <a:cs typeface="Calibri"/>
              </a:rPr>
              <a:t>•  Requires training — operators need certification, which can slow adoption.</a:t>
            </a:r>
          </a:p>
        </p:txBody>
      </p:sp>
      <p:sp>
        <p:nvSpPr>
          <p:cNvPr id="5239" name="rr5240"/>
          <p:cNvSpPr/>
          <p:nvPr/>
        </p:nvSpPr>
        <p:spPr>
          <a:xfrm>
            <a:off x="472288" y="4352544"/>
            <a:ext cx="5440680" cy="187452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2E8EC"/>
            </a:solidFill>
          </a:ln>
          <a:effectLst>
            <a:outerShdw blurRad="90000" dist="38100" dir="5400000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5241" name="ov5242"/>
          <p:cNvSpPr/>
          <p:nvPr/>
        </p:nvSpPr>
        <p:spPr>
          <a:xfrm>
            <a:off x="746608" y="4626864"/>
            <a:ext cx="658368" cy="658368"/>
          </a:xfrm>
          <a:prstGeom prst="ellipse">
            <a:avLst/>
          </a:prstGeom>
          <a:solidFill>
            <a:srgbClr val="21D0B2"/>
          </a:solidFill>
          <a:ln>
            <a:noFill/>
          </a:ln>
        </p:spPr>
        <p:txBody>
          <a:bodyPr/>
          <a:lstStyle/>
          <a:p>
            <a:endParaRPr/>
          </a:p>
        </p:txBody>
      </p:sp>
      <p:pic>
        <p:nvPicPr>
          <p:cNvPr id="5243" name="ic52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200" y="4791456"/>
            <a:ext cx="329184" cy="329184"/>
          </a:xfrm>
          <a:prstGeom prst="rect">
            <a:avLst/>
          </a:prstGeom>
        </p:spPr>
      </p:pic>
      <p:sp>
        <p:nvSpPr>
          <p:cNvPr id="5245" name="tx5246"/>
          <p:cNvSpPr txBox="1"/>
          <p:nvPr/>
        </p:nvSpPr>
        <p:spPr>
          <a:xfrm>
            <a:off x="1532992" y="4645152"/>
            <a:ext cx="4251960" cy="60350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en-US" sz="1900" b="1" dirty="0">
                <a:solidFill>
                  <a:srgbClr val="21D0B2"/>
                </a:solidFill>
                <a:latin typeface="Calibri"/>
                <a:cs typeface="Calibri"/>
              </a:rPr>
              <a:t>Opportunities</a:t>
            </a:r>
          </a:p>
        </p:txBody>
      </p:sp>
      <p:sp>
        <p:nvSpPr>
          <p:cNvPr id="5247" name="tx5248"/>
          <p:cNvSpPr txBox="1"/>
          <p:nvPr/>
        </p:nvSpPr>
        <p:spPr>
          <a:xfrm>
            <a:off x="764896" y="5284582"/>
            <a:ext cx="5020056" cy="8327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</a:pPr>
            <a:r>
              <a:rPr lang="en-US" dirty="0">
                <a:solidFill>
                  <a:srgbClr val="2F455C"/>
                </a:solidFill>
                <a:latin typeface="Calibri"/>
                <a:cs typeface="Calibri"/>
              </a:rPr>
              <a:t>•  Early disease alerts — catch illness early to save crops and curb spread.</a:t>
            </a:r>
          </a:p>
          <a:p>
            <a:pPr algn="l">
              <a:lnSpc>
                <a:spcPct val="106000"/>
              </a:lnSpc>
              <a:buNone/>
            </a:pPr>
            <a:r>
              <a:rPr lang="en-US" dirty="0">
                <a:solidFill>
                  <a:srgbClr val="2F455C"/>
                </a:solidFill>
                <a:latin typeface="Calibri"/>
                <a:cs typeface="Calibri"/>
              </a:rPr>
              <a:t>•  Targeted treatment — precise application means fewer chemicals and better pest control.</a:t>
            </a:r>
          </a:p>
        </p:txBody>
      </p:sp>
      <p:sp>
        <p:nvSpPr>
          <p:cNvPr id="5249" name="rr5250"/>
          <p:cNvSpPr/>
          <p:nvPr/>
        </p:nvSpPr>
        <p:spPr>
          <a:xfrm>
            <a:off x="6278728" y="4352544"/>
            <a:ext cx="5440680" cy="187452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2E8EC"/>
            </a:solidFill>
          </a:ln>
          <a:effectLst>
            <a:outerShdw blurRad="90000" dist="38100" dir="5400000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5251" name="ov5252"/>
          <p:cNvSpPr/>
          <p:nvPr/>
        </p:nvSpPr>
        <p:spPr>
          <a:xfrm>
            <a:off x="6553048" y="4626864"/>
            <a:ext cx="658368" cy="658368"/>
          </a:xfrm>
          <a:prstGeom prst="ellipse">
            <a:avLst/>
          </a:prstGeom>
          <a:solidFill>
            <a:srgbClr val="FFC93C"/>
          </a:solidFill>
          <a:ln>
            <a:noFill/>
          </a:ln>
        </p:spPr>
        <p:txBody>
          <a:bodyPr/>
          <a:lstStyle/>
          <a:p>
            <a:endParaRPr/>
          </a:p>
        </p:txBody>
      </p:sp>
      <p:pic>
        <p:nvPicPr>
          <p:cNvPr id="5253" name="ic525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7640" y="4791456"/>
            <a:ext cx="329184" cy="329184"/>
          </a:xfrm>
          <a:prstGeom prst="rect">
            <a:avLst/>
          </a:prstGeom>
        </p:spPr>
      </p:pic>
      <p:sp>
        <p:nvSpPr>
          <p:cNvPr id="5255" name="tx5256"/>
          <p:cNvSpPr txBox="1"/>
          <p:nvPr/>
        </p:nvSpPr>
        <p:spPr>
          <a:xfrm>
            <a:off x="7339432" y="4645152"/>
            <a:ext cx="4251960" cy="60350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en-US" sz="1900" b="1" dirty="0">
                <a:solidFill>
                  <a:srgbClr val="FFC93C"/>
                </a:solidFill>
                <a:latin typeface="Calibri"/>
                <a:cs typeface="Calibri"/>
              </a:rPr>
              <a:t>Threats</a:t>
            </a:r>
          </a:p>
        </p:txBody>
      </p:sp>
      <p:sp>
        <p:nvSpPr>
          <p:cNvPr id="5257" name="tx5258"/>
          <p:cNvSpPr txBox="1"/>
          <p:nvPr/>
        </p:nvSpPr>
        <p:spPr>
          <a:xfrm>
            <a:off x="6571336" y="5284582"/>
            <a:ext cx="5020056" cy="8327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</a:pPr>
            <a:r>
              <a:rPr lang="en-US" dirty="0">
                <a:solidFill>
                  <a:srgbClr val="2F455C"/>
                </a:solidFill>
                <a:latin typeface="Calibri"/>
                <a:cs typeface="Calibri"/>
              </a:rPr>
              <a:t>•  Regulatory hurdles — strict drone laws and bureaucracy can slow projects.</a:t>
            </a:r>
          </a:p>
          <a:p>
            <a:pPr algn="l">
              <a:lnSpc>
                <a:spcPct val="106000"/>
              </a:lnSpc>
              <a:buNone/>
            </a:pPr>
            <a:r>
              <a:rPr lang="en-US" dirty="0">
                <a:solidFill>
                  <a:srgbClr val="2F455C"/>
                </a:solidFill>
                <a:latin typeface="Calibri"/>
                <a:cs typeface="Calibri"/>
              </a:rPr>
              <a:t>•  Risks &amp; costs — crashes, repairs, upfront cost and privacy concerns may deter farmers.</a:t>
            </a:r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"/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Drone Crop Monitoring — UC1</a:t>
            </a:r>
            <a:endParaRPr/>
          </a:p>
        </p:txBody>
      </p:sp>
      <p:sp>
        <p:nvSpPr>
          <p:cNvPr id="126" name="Google Shape;126;p2"/>
          <p:cNvSpPr txBox="1">
            <a:spLocks noGrp="1"/>
          </p:cNvSpPr>
          <p:nvPr>
            <p:ph type="dt" idx="10"/>
          </p:nvPr>
        </p:nvSpPr>
        <p:spPr>
          <a:xfrm>
            <a:off x="2784324" y="6226414"/>
            <a:ext cx="356933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ICAERUS · White Paper</a:t>
            </a:r>
            <a:endParaRPr/>
          </a:p>
        </p:txBody>
      </p:sp>
      <p:sp>
        <p:nvSpPr>
          <p:cNvPr id="127" name="Google Shape;127;p2"/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5341" name="tx5342"/>
          <p:cNvSpPr txBox="1"/>
          <p:nvPr/>
        </p:nvSpPr>
        <p:spPr>
          <a:xfrm>
            <a:off x="841248" y="1280160"/>
            <a:ext cx="10515600" cy="6400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en-US" sz="3000" b="1" dirty="0">
                <a:solidFill>
                  <a:srgbClr val="1F4E79"/>
                </a:solidFill>
                <a:latin typeface="Calibri"/>
                <a:cs typeface="Calibri"/>
              </a:rPr>
              <a:t>Main Risks Identified</a:t>
            </a:r>
          </a:p>
        </p:txBody>
      </p:sp>
      <p:sp>
        <p:nvSpPr>
          <p:cNvPr id="5343" name="tx5344"/>
          <p:cNvSpPr txBox="1"/>
          <p:nvPr/>
        </p:nvSpPr>
        <p:spPr>
          <a:xfrm>
            <a:off x="841248" y="1993392"/>
            <a:ext cx="10424160" cy="4114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1400" dirty="0">
                <a:solidFill>
                  <a:srgbClr val="5C6B7A"/>
                </a:solidFill>
                <a:latin typeface="Calibri"/>
                <a:cs typeface="Calibri"/>
              </a:rPr>
              <a:t>Major risks in drone crop monitoring, based on the analysis.</a:t>
            </a:r>
          </a:p>
        </p:txBody>
      </p:sp>
      <p:sp>
        <p:nvSpPr>
          <p:cNvPr id="5345" name="rr5346"/>
          <p:cNvSpPr/>
          <p:nvPr/>
        </p:nvSpPr>
        <p:spPr>
          <a:xfrm>
            <a:off x="1280160" y="2377440"/>
            <a:ext cx="9628632" cy="621792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E2E8EC"/>
            </a:solidFill>
          </a:ln>
          <a:effectLst>
            <a:outerShdw blurRad="90000" dist="38100" dir="5400000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5347" name="ov5348"/>
          <p:cNvSpPr/>
          <p:nvPr/>
        </p:nvSpPr>
        <p:spPr>
          <a:xfrm>
            <a:off x="1481328" y="2395728"/>
            <a:ext cx="585216" cy="585216"/>
          </a:xfrm>
          <a:prstGeom prst="ellipse">
            <a:avLst/>
          </a:prstGeom>
          <a:solidFill>
            <a:srgbClr val="FFC93C"/>
          </a:solidFill>
          <a:ln>
            <a:noFill/>
          </a:ln>
        </p:spPr>
        <p:txBody>
          <a:bodyPr/>
          <a:lstStyle/>
          <a:p>
            <a:endParaRPr/>
          </a:p>
        </p:txBody>
      </p:sp>
      <p:pic>
        <p:nvPicPr>
          <p:cNvPr id="5349" name="ic53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7632" y="2542032"/>
            <a:ext cx="292608" cy="292608"/>
          </a:xfrm>
          <a:prstGeom prst="rect">
            <a:avLst/>
          </a:prstGeom>
        </p:spPr>
      </p:pic>
      <p:sp>
        <p:nvSpPr>
          <p:cNvPr id="5351" name="tx5352"/>
          <p:cNvSpPr txBox="1"/>
          <p:nvPr/>
        </p:nvSpPr>
        <p:spPr>
          <a:xfrm>
            <a:off x="2267712" y="2377440"/>
            <a:ext cx="2468880" cy="62179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en-US" sz="1500" b="1" dirty="0">
                <a:solidFill>
                  <a:srgbClr val="12A88E"/>
                </a:solidFill>
                <a:latin typeface="Calibri"/>
                <a:cs typeface="Calibri"/>
              </a:rPr>
              <a:t>Data errors</a:t>
            </a:r>
          </a:p>
        </p:txBody>
      </p:sp>
      <p:sp>
        <p:nvSpPr>
          <p:cNvPr id="5353" name="tx5354"/>
          <p:cNvSpPr txBox="1"/>
          <p:nvPr/>
        </p:nvSpPr>
        <p:spPr>
          <a:xfrm>
            <a:off x="4754880" y="2377440"/>
            <a:ext cx="5925312" cy="62179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en-US" sz="1300" dirty="0">
                <a:solidFill>
                  <a:srgbClr val="2F455C"/>
                </a:solidFill>
                <a:latin typeface="Calibri"/>
                <a:cs typeface="Calibri"/>
              </a:rPr>
              <a:t>Inaccurate collection or processing can mislead decisions.</a:t>
            </a:r>
          </a:p>
        </p:txBody>
      </p:sp>
      <p:sp>
        <p:nvSpPr>
          <p:cNvPr id="5355" name="rr5356"/>
          <p:cNvSpPr/>
          <p:nvPr/>
        </p:nvSpPr>
        <p:spPr>
          <a:xfrm>
            <a:off x="1280160" y="3118104"/>
            <a:ext cx="9628632" cy="621792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E2E8EC"/>
            </a:solidFill>
          </a:ln>
          <a:effectLst>
            <a:outerShdw blurRad="90000" dist="38100" dir="5400000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5357" name="ov5358"/>
          <p:cNvSpPr/>
          <p:nvPr/>
        </p:nvSpPr>
        <p:spPr>
          <a:xfrm>
            <a:off x="1481328" y="3136392"/>
            <a:ext cx="585216" cy="585216"/>
          </a:xfrm>
          <a:prstGeom prst="ellipse">
            <a:avLst/>
          </a:prstGeom>
          <a:solidFill>
            <a:srgbClr val="FFC93C"/>
          </a:solidFill>
          <a:ln>
            <a:noFill/>
          </a:ln>
        </p:spPr>
        <p:txBody>
          <a:bodyPr/>
          <a:lstStyle/>
          <a:p>
            <a:endParaRPr/>
          </a:p>
        </p:txBody>
      </p:sp>
      <p:pic>
        <p:nvPicPr>
          <p:cNvPr id="5359" name="ic53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7632" y="3282696"/>
            <a:ext cx="292608" cy="292608"/>
          </a:xfrm>
          <a:prstGeom prst="rect">
            <a:avLst/>
          </a:prstGeom>
        </p:spPr>
      </p:pic>
      <p:sp>
        <p:nvSpPr>
          <p:cNvPr id="5361" name="tx5362"/>
          <p:cNvSpPr txBox="1"/>
          <p:nvPr/>
        </p:nvSpPr>
        <p:spPr>
          <a:xfrm>
            <a:off x="2267712" y="3118104"/>
            <a:ext cx="2468880" cy="62179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en-US" sz="1500" b="1" dirty="0">
                <a:solidFill>
                  <a:srgbClr val="12A88E"/>
                </a:solidFill>
                <a:latin typeface="Calibri"/>
                <a:cs typeface="Calibri"/>
              </a:rPr>
              <a:t>Battery failure</a:t>
            </a:r>
          </a:p>
        </p:txBody>
      </p:sp>
      <p:sp>
        <p:nvSpPr>
          <p:cNvPr id="5363" name="tx5364"/>
          <p:cNvSpPr txBox="1"/>
          <p:nvPr/>
        </p:nvSpPr>
        <p:spPr>
          <a:xfrm>
            <a:off x="4754880" y="3118104"/>
            <a:ext cx="5925312" cy="62179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en-US" sz="1300" dirty="0">
                <a:solidFill>
                  <a:srgbClr val="2F455C"/>
                </a:solidFill>
                <a:latin typeface="Calibri"/>
                <a:cs typeface="Calibri"/>
              </a:rPr>
              <a:t>A drone might run out of power mid-flight.</a:t>
            </a:r>
          </a:p>
        </p:txBody>
      </p:sp>
      <p:sp>
        <p:nvSpPr>
          <p:cNvPr id="5365" name="rr5366"/>
          <p:cNvSpPr/>
          <p:nvPr/>
        </p:nvSpPr>
        <p:spPr>
          <a:xfrm>
            <a:off x="1280160" y="3858768"/>
            <a:ext cx="9628632" cy="621792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E2E8EC"/>
            </a:solidFill>
          </a:ln>
          <a:effectLst>
            <a:outerShdw blurRad="90000" dist="38100" dir="5400000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5367" name="ov5368"/>
          <p:cNvSpPr/>
          <p:nvPr/>
        </p:nvSpPr>
        <p:spPr>
          <a:xfrm>
            <a:off x="1481328" y="3877056"/>
            <a:ext cx="585216" cy="585216"/>
          </a:xfrm>
          <a:prstGeom prst="ellipse">
            <a:avLst/>
          </a:prstGeom>
          <a:solidFill>
            <a:srgbClr val="FFC93C"/>
          </a:solidFill>
          <a:ln>
            <a:noFill/>
          </a:ln>
        </p:spPr>
        <p:txBody>
          <a:bodyPr/>
          <a:lstStyle/>
          <a:p>
            <a:endParaRPr/>
          </a:p>
        </p:txBody>
      </p:sp>
      <p:pic>
        <p:nvPicPr>
          <p:cNvPr id="5369" name="ic537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7632" y="4023360"/>
            <a:ext cx="292608" cy="292608"/>
          </a:xfrm>
          <a:prstGeom prst="rect">
            <a:avLst/>
          </a:prstGeom>
        </p:spPr>
      </p:pic>
      <p:sp>
        <p:nvSpPr>
          <p:cNvPr id="5371" name="tx5372"/>
          <p:cNvSpPr txBox="1"/>
          <p:nvPr/>
        </p:nvSpPr>
        <p:spPr>
          <a:xfrm>
            <a:off x="2267712" y="3858768"/>
            <a:ext cx="2468880" cy="62179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en-US" sz="1500" b="1" dirty="0">
                <a:solidFill>
                  <a:srgbClr val="12A88E"/>
                </a:solidFill>
                <a:latin typeface="Calibri"/>
                <a:cs typeface="Calibri"/>
              </a:rPr>
              <a:t>Equipment damage</a:t>
            </a:r>
          </a:p>
        </p:txBody>
      </p:sp>
      <p:sp>
        <p:nvSpPr>
          <p:cNvPr id="5373" name="tx5374"/>
          <p:cNvSpPr txBox="1"/>
          <p:nvPr/>
        </p:nvSpPr>
        <p:spPr>
          <a:xfrm>
            <a:off x="4754880" y="3858768"/>
            <a:ext cx="5925312" cy="62179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en-US" sz="1300" dirty="0">
                <a:solidFill>
                  <a:srgbClr val="2F455C"/>
                </a:solidFill>
                <a:latin typeface="Calibri"/>
                <a:cs typeface="Calibri"/>
              </a:rPr>
              <a:t>Drones or sensors can be damaged or contaminated, disrupting operations.</a:t>
            </a:r>
          </a:p>
        </p:txBody>
      </p:sp>
      <p:sp>
        <p:nvSpPr>
          <p:cNvPr id="5375" name="rr5376"/>
          <p:cNvSpPr/>
          <p:nvPr/>
        </p:nvSpPr>
        <p:spPr>
          <a:xfrm>
            <a:off x="1280160" y="4599432"/>
            <a:ext cx="9628632" cy="621792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E2E8EC"/>
            </a:solidFill>
          </a:ln>
          <a:effectLst>
            <a:outerShdw blurRad="90000" dist="38100" dir="5400000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5377" name="ov5378"/>
          <p:cNvSpPr/>
          <p:nvPr/>
        </p:nvSpPr>
        <p:spPr>
          <a:xfrm>
            <a:off x="1481328" y="4617720"/>
            <a:ext cx="585216" cy="585216"/>
          </a:xfrm>
          <a:prstGeom prst="ellipse">
            <a:avLst/>
          </a:prstGeom>
          <a:solidFill>
            <a:srgbClr val="FFC93C"/>
          </a:solidFill>
          <a:ln>
            <a:noFill/>
          </a:ln>
        </p:spPr>
        <p:txBody>
          <a:bodyPr/>
          <a:lstStyle/>
          <a:p>
            <a:endParaRPr/>
          </a:p>
        </p:txBody>
      </p:sp>
      <p:pic>
        <p:nvPicPr>
          <p:cNvPr id="5379" name="ic538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7632" y="4764024"/>
            <a:ext cx="292608" cy="292608"/>
          </a:xfrm>
          <a:prstGeom prst="rect">
            <a:avLst/>
          </a:prstGeom>
        </p:spPr>
      </p:pic>
      <p:sp>
        <p:nvSpPr>
          <p:cNvPr id="5381" name="tx5382"/>
          <p:cNvSpPr txBox="1"/>
          <p:nvPr/>
        </p:nvSpPr>
        <p:spPr>
          <a:xfrm>
            <a:off x="2267712" y="4599432"/>
            <a:ext cx="2468880" cy="62179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en-US" sz="1500" b="1" dirty="0">
                <a:solidFill>
                  <a:srgbClr val="12A88E"/>
                </a:solidFill>
                <a:latin typeface="Calibri"/>
                <a:cs typeface="Calibri"/>
              </a:rPr>
              <a:t>Crop damage</a:t>
            </a:r>
          </a:p>
        </p:txBody>
      </p:sp>
      <p:sp>
        <p:nvSpPr>
          <p:cNvPr id="5383" name="tx5384"/>
          <p:cNvSpPr txBox="1"/>
          <p:nvPr/>
        </p:nvSpPr>
        <p:spPr>
          <a:xfrm>
            <a:off x="4754880" y="4599432"/>
            <a:ext cx="5925312" cy="62179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en-US" sz="1300" dirty="0">
                <a:solidFill>
                  <a:srgbClr val="2F455C"/>
                </a:solidFill>
                <a:latin typeface="Calibri"/>
                <a:cs typeface="Calibri"/>
              </a:rPr>
              <a:t>Drone use must not harm crops; any damage causes financial loss.</a:t>
            </a:r>
          </a:p>
        </p:txBody>
      </p:sp>
      <p:sp>
        <p:nvSpPr>
          <p:cNvPr id="5385" name="rr5386"/>
          <p:cNvSpPr/>
          <p:nvPr/>
        </p:nvSpPr>
        <p:spPr>
          <a:xfrm>
            <a:off x="1280160" y="5340096"/>
            <a:ext cx="9628632" cy="621792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E2E8EC"/>
            </a:solidFill>
          </a:ln>
          <a:effectLst>
            <a:outerShdw blurRad="90000" dist="38100" dir="5400000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5387" name="ov5388"/>
          <p:cNvSpPr/>
          <p:nvPr/>
        </p:nvSpPr>
        <p:spPr>
          <a:xfrm>
            <a:off x="1481328" y="5358384"/>
            <a:ext cx="585216" cy="585216"/>
          </a:xfrm>
          <a:prstGeom prst="ellipse">
            <a:avLst/>
          </a:prstGeom>
          <a:solidFill>
            <a:srgbClr val="FFC93C"/>
          </a:solidFill>
          <a:ln>
            <a:noFill/>
          </a:ln>
        </p:spPr>
        <p:txBody>
          <a:bodyPr/>
          <a:lstStyle/>
          <a:p>
            <a:endParaRPr/>
          </a:p>
        </p:txBody>
      </p:sp>
      <p:pic>
        <p:nvPicPr>
          <p:cNvPr id="5389" name="ic539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7632" y="5504688"/>
            <a:ext cx="292608" cy="292608"/>
          </a:xfrm>
          <a:prstGeom prst="rect">
            <a:avLst/>
          </a:prstGeom>
        </p:spPr>
      </p:pic>
      <p:sp>
        <p:nvSpPr>
          <p:cNvPr id="5391" name="tx5392"/>
          <p:cNvSpPr txBox="1"/>
          <p:nvPr/>
        </p:nvSpPr>
        <p:spPr>
          <a:xfrm>
            <a:off x="2267712" y="5340096"/>
            <a:ext cx="2468880" cy="62179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en-US" sz="1500" b="1" dirty="0">
                <a:solidFill>
                  <a:srgbClr val="12A88E"/>
                </a:solidFill>
                <a:latin typeface="Calibri"/>
                <a:cs typeface="Calibri"/>
              </a:rPr>
              <a:t>Data security</a:t>
            </a:r>
          </a:p>
        </p:txBody>
      </p:sp>
      <p:sp>
        <p:nvSpPr>
          <p:cNvPr id="5393" name="tx5394"/>
          <p:cNvSpPr txBox="1"/>
          <p:nvPr/>
        </p:nvSpPr>
        <p:spPr>
          <a:xfrm>
            <a:off x="4754880" y="5340096"/>
            <a:ext cx="5925312" cy="62179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en-US" sz="1300" dirty="0">
                <a:solidFill>
                  <a:srgbClr val="2F455C"/>
                </a:solidFill>
                <a:latin typeface="Calibri"/>
                <a:cs typeface="Calibri"/>
              </a:rPr>
              <a:t>Collected farm data must be secured to protect farmer privacy.</a:t>
            </a:r>
          </a:p>
        </p:txBody>
      </p:sp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Προσαρμοσμένο 3">
      <a:dk1>
        <a:srgbClr val="1F4E79"/>
      </a:dk1>
      <a:lt1>
        <a:srgbClr val="FFFFFF"/>
      </a:lt1>
      <a:dk2>
        <a:srgbClr val="1F4E79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412</Words>
  <Application>Microsoft Office PowerPoint</Application>
  <PresentationFormat>Widescreen</PresentationFormat>
  <Paragraphs>47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katerina.kassimati katerina.kassimati</dc:creator>
  <cp:lastModifiedBy>Giacomo.Carli</cp:lastModifiedBy>
  <cp:revision>2</cp:revision>
  <dcterms:created xsi:type="dcterms:W3CDTF">2021-04-13T20:03:37Z</dcterms:created>
  <dcterms:modified xsi:type="dcterms:W3CDTF">2026-06-29T17:20:16Z</dcterms:modified>
</cp:coreProperties>
</file>