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62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455C"/>
    <a:srgbClr val="21D0B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87" d="100"/>
          <a:sy n="87" d="100"/>
        </p:scale>
        <p:origin x="36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acomo.Carli" userId="deed450c-f956-4226-a183-d81209a7639a" providerId="ADAL" clId="{023D946F-753C-4BE3-95B5-E513ED0BEBA6}"/>
    <pc:docChg chg="addSld delSld modSld sldOrd">
      <pc:chgData name="Giacomo.Carli" userId="deed450c-f956-4226-a183-d81209a7639a" providerId="ADAL" clId="{023D946F-753C-4BE3-95B5-E513ED0BEBA6}" dt="2026-07-02T07:20:41.766" v="4"/>
      <pc:docMkLst>
        <pc:docMk/>
      </pc:docMkLst>
      <pc:sldChg chg="del">
        <pc:chgData name="Giacomo.Carli" userId="deed450c-f956-4226-a183-d81209a7639a" providerId="ADAL" clId="{023D946F-753C-4BE3-95B5-E513ED0BEBA6}" dt="2026-07-02T07:20:23.432" v="0" actId="47"/>
        <pc:sldMkLst>
          <pc:docMk/>
          <pc:sldMk cId="4136878349" sldId="260"/>
        </pc:sldMkLst>
      </pc:sldChg>
      <pc:sldChg chg="del">
        <pc:chgData name="Giacomo.Carli" userId="deed450c-f956-4226-a183-d81209a7639a" providerId="ADAL" clId="{023D946F-753C-4BE3-95B5-E513ED0BEBA6}" dt="2026-07-02T07:20:23.432" v="0" actId="47"/>
        <pc:sldMkLst>
          <pc:docMk/>
          <pc:sldMk cId="3556234201" sldId="261"/>
        </pc:sldMkLst>
      </pc:sldChg>
      <pc:sldChg chg="ord">
        <pc:chgData name="Giacomo.Carli" userId="deed450c-f956-4226-a183-d81209a7639a" providerId="ADAL" clId="{023D946F-753C-4BE3-95B5-E513ED0BEBA6}" dt="2026-07-02T07:20:41.766" v="4"/>
        <pc:sldMkLst>
          <pc:docMk/>
          <pc:sldMk cId="3451517525" sldId="262"/>
        </pc:sldMkLst>
      </pc:sldChg>
      <pc:sldChg chg="new del">
        <pc:chgData name="Giacomo.Carli" userId="deed450c-f956-4226-a183-d81209a7639a" providerId="ADAL" clId="{023D946F-753C-4BE3-95B5-E513ED0BEBA6}" dt="2026-07-02T07:20:25.525" v="2" actId="47"/>
        <pc:sldMkLst>
          <pc:docMk/>
          <pc:sldMk cId="4264323410" sldId="26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06528-BCBB-4EDF-9D93-3C1850692FFE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54BE48-B7D9-4FDF-8576-AAE7067A96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35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62F398FC-9B55-5B88-B119-7BF3B48C3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>
            <a:extLst>
              <a:ext uri="{FF2B5EF4-FFF2-40B4-BE49-F238E27FC236}">
                <a16:creationId xmlns:a16="http://schemas.microsoft.com/office/drawing/2014/main" id="{0688DEB4-3BAB-F8D2-7C45-667A059F3E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6:notes">
            <a:extLst>
              <a:ext uri="{FF2B5EF4-FFF2-40B4-BE49-F238E27FC236}">
                <a16:creationId xmlns:a16="http://schemas.microsoft.com/office/drawing/2014/main" id="{82E86454-DEDC-AB8A-13B0-9FCC98597D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3" name="Google Shape;143;p6:notes">
            <a:extLst>
              <a:ext uri="{FF2B5EF4-FFF2-40B4-BE49-F238E27FC236}">
                <a16:creationId xmlns:a16="http://schemas.microsoft.com/office/drawing/2014/main" id="{114D00E3-F325-1638-35AB-0AC7BA539C1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0099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3" name="Google Shape;14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/>
          <p:nvPr/>
        </p:nvSpPr>
        <p:spPr>
          <a:xfrm>
            <a:off x="-4965" y="2128766"/>
            <a:ext cx="1219199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Innovations and Capacity building in Agricultural Environmental and Rural UAV Services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0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ctrTitle"/>
          </p:nvPr>
        </p:nvSpPr>
        <p:spPr>
          <a:xfrm>
            <a:off x="1524000" y="2817942"/>
            <a:ext cx="9144000" cy="79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800" b="1">
                <a:solidFill>
                  <a:srgbClr val="2F45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subTitle" idx="1"/>
          </p:nvPr>
        </p:nvSpPr>
        <p:spPr>
          <a:xfrm>
            <a:off x="1524000" y="3675675"/>
            <a:ext cx="9144000" cy="79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dt" idx="10"/>
          </p:nvPr>
        </p:nvSpPr>
        <p:spPr>
          <a:xfrm>
            <a:off x="4052304" y="6226414"/>
            <a:ext cx="230135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2" name="Google Shape;2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64173" y="954816"/>
            <a:ext cx="3251406" cy="126804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0"/>
          <p:cNvSpPr txBox="1"/>
          <p:nvPr/>
        </p:nvSpPr>
        <p:spPr>
          <a:xfrm>
            <a:off x="364553" y="6226414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rgbClr val="21D0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60988" y="588429"/>
            <a:ext cx="5446284" cy="13284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437206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>
            <a:spLocks noGrp="1"/>
          </p:cNvSpPr>
          <p:nvPr>
            <p:ph type="title"/>
          </p:nvPr>
        </p:nvSpPr>
        <p:spPr>
          <a:xfrm>
            <a:off x="838200" y="1430830"/>
            <a:ext cx="10515600" cy="931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rgbClr val="2F45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4" name="Google Shape;94;p16" descr="Icon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393431"/>
            <a:ext cx="3504379" cy="855529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8" name="Google Shape;98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5464" y="5216782"/>
            <a:ext cx="2389315" cy="931833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6"/>
          <p:cNvSpPr txBox="1">
            <a:spLocks noGrp="1"/>
          </p:cNvSpPr>
          <p:nvPr>
            <p:ph type="body" idx="1"/>
          </p:nvPr>
        </p:nvSpPr>
        <p:spPr>
          <a:xfrm>
            <a:off x="838200" y="2525713"/>
            <a:ext cx="10515600" cy="329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0" name="Google Shape;100;p16" descr="Icon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7266" y="6180324"/>
            <a:ext cx="1873198" cy="457306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6"/>
          <p:cNvSpPr txBox="1"/>
          <p:nvPr/>
        </p:nvSpPr>
        <p:spPr>
          <a:xfrm>
            <a:off x="9613334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rgbClr val="21D0B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1469416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947358"/>
            <a:ext cx="12192000" cy="191064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1"/>
          <p:cNvSpPr txBox="1">
            <a:spLocks noGrp="1"/>
          </p:cNvSpPr>
          <p:nvPr>
            <p:ph type="ctrTitle"/>
          </p:nvPr>
        </p:nvSpPr>
        <p:spPr>
          <a:xfrm>
            <a:off x="1524000" y="1279228"/>
            <a:ext cx="9144000" cy="79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800" b="1">
                <a:solidFill>
                  <a:srgbClr val="2F45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subTitle" idx="1"/>
          </p:nvPr>
        </p:nvSpPr>
        <p:spPr>
          <a:xfrm>
            <a:off x="1524000" y="2136961"/>
            <a:ext cx="9144000" cy="79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body" idx="2"/>
          </p:nvPr>
        </p:nvSpPr>
        <p:spPr>
          <a:xfrm>
            <a:off x="1524000" y="2994694"/>
            <a:ext cx="4495252" cy="3094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1"/>
          <p:cNvSpPr>
            <a:spLocks noGrp="1"/>
          </p:cNvSpPr>
          <p:nvPr>
            <p:ph type="pic" idx="3"/>
          </p:nvPr>
        </p:nvSpPr>
        <p:spPr>
          <a:xfrm>
            <a:off x="6172747" y="2994694"/>
            <a:ext cx="4495252" cy="3094956"/>
          </a:xfrm>
          <a:prstGeom prst="rect">
            <a:avLst/>
          </a:prstGeom>
          <a:noFill/>
          <a:ln>
            <a:noFill/>
          </a:ln>
        </p:spPr>
      </p:sp>
      <p:pic>
        <p:nvPicPr>
          <p:cNvPr id="31" name="Google Shape;31;p11" descr="Icon&#10;&#10;Description automatically generated with low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5563" y="6180324"/>
            <a:ext cx="1873198" cy="457306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1"/>
          <p:cNvSpPr txBox="1"/>
          <p:nvPr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1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6" name="Google Shape;36;p11" descr="Icon&#10;&#10;Description automatically generated"/>
          <p:cNvPicPr preferRelativeResize="0"/>
          <p:nvPr/>
        </p:nvPicPr>
        <p:blipFill rotWithShape="1">
          <a:blip r:embed="rId5">
            <a:alphaModFix amt="50000"/>
          </a:blip>
          <a:srcRect/>
          <a:stretch/>
        </p:blipFill>
        <p:spPr>
          <a:xfrm>
            <a:off x="-305105" y="-389172"/>
            <a:ext cx="2480796" cy="24807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5603133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 flipH="1">
            <a:off x="8226480" y="2892481"/>
            <a:ext cx="6856533" cy="1074506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3"/>
          <p:cNvSpPr txBox="1">
            <a:spLocks noGrp="1"/>
          </p:cNvSpPr>
          <p:nvPr>
            <p:ph type="title"/>
          </p:nvPr>
        </p:nvSpPr>
        <p:spPr>
          <a:xfrm>
            <a:off x="2197190" y="421021"/>
            <a:ext cx="9150259" cy="710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800" b="1">
                <a:solidFill>
                  <a:srgbClr val="2F45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1"/>
          </p:nvPr>
        </p:nvSpPr>
        <p:spPr>
          <a:xfrm>
            <a:off x="2197190" y="1243321"/>
            <a:ext cx="9150259" cy="4846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/>
          <p:nvPr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rgbClr val="21D0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" name="Google Shape;45;p13" descr="Icon&#10;&#10;Description automatically generated"/>
          <p:cNvPicPr preferRelativeResize="0"/>
          <p:nvPr/>
        </p:nvPicPr>
        <p:blipFill rotWithShape="1">
          <a:blip r:embed="rId4">
            <a:alphaModFix amt="50000"/>
          </a:blip>
          <a:srcRect/>
          <a:stretch/>
        </p:blipFill>
        <p:spPr>
          <a:xfrm>
            <a:off x="-172483" y="-547875"/>
            <a:ext cx="2480796" cy="24807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1004747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7"/>
          <p:cNvSpPr txBox="1">
            <a:spLocks noGrp="1"/>
          </p:cNvSpPr>
          <p:nvPr>
            <p:ph type="title"/>
          </p:nvPr>
        </p:nvSpPr>
        <p:spPr>
          <a:xfrm>
            <a:off x="839789" y="526274"/>
            <a:ext cx="7646370" cy="809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1">
                <a:solidFill>
                  <a:srgbClr val="2F45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body" idx="1"/>
          </p:nvPr>
        </p:nvSpPr>
        <p:spPr>
          <a:xfrm>
            <a:off x="5183188" y="1519613"/>
            <a:ext cx="6172200" cy="4341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body" idx="2"/>
          </p:nvPr>
        </p:nvSpPr>
        <p:spPr>
          <a:xfrm>
            <a:off x="839788" y="1519614"/>
            <a:ext cx="3932237" cy="4349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3" name="Google Shape;5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775" y="6201483"/>
            <a:ext cx="1828801" cy="426632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7"/>
          <p:cNvSpPr txBox="1"/>
          <p:nvPr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rgbClr val="21D0B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6576319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2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/>
          <p:nvPr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rgbClr val="21D0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22" descr="Icon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5563" y="6180324"/>
            <a:ext cx="1873198" cy="457306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22"/>
          <p:cNvSpPr txBox="1">
            <a:spLocks noGrp="1"/>
          </p:cNvSpPr>
          <p:nvPr>
            <p:ph type="body" idx="1"/>
          </p:nvPr>
        </p:nvSpPr>
        <p:spPr>
          <a:xfrm rot="-5400000">
            <a:off x="-2186549" y="2645057"/>
            <a:ext cx="5284223" cy="599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6191435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ffee Break">
  <p:cSld name="Coffee Brea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3"/>
          <p:cNvSpPr txBox="1">
            <a:spLocks noGrp="1"/>
          </p:cNvSpPr>
          <p:nvPr>
            <p:ph type="title"/>
          </p:nvPr>
        </p:nvSpPr>
        <p:spPr>
          <a:xfrm>
            <a:off x="680318" y="16487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1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/>
          <p:nvPr/>
        </p:nvSpPr>
        <p:spPr>
          <a:xfrm>
            <a:off x="3979942" y="3032650"/>
            <a:ext cx="385495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12:00 – 12:15</a:t>
            </a:r>
            <a:endParaRPr sz="3200" b="0" i="0" u="none" strike="noStrike" cap="none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3"/>
          <p:cNvSpPr txBox="1"/>
          <p:nvPr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5876595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 with Title">
  <p:cSld name="Empty with 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4"/>
          <p:cNvSpPr txBox="1">
            <a:spLocks noGrp="1"/>
          </p:cNvSpPr>
          <p:nvPr>
            <p:ph type="title"/>
          </p:nvPr>
        </p:nvSpPr>
        <p:spPr>
          <a:xfrm>
            <a:off x="838200" y="264125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366926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645287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rgbClr val="2F45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5" name="Google Shape;75;p14" descr="Icon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92545" y="538157"/>
            <a:ext cx="3504379" cy="855529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4"/>
          <p:cNvSpPr txBox="1"/>
          <p:nvPr/>
        </p:nvSpPr>
        <p:spPr>
          <a:xfrm>
            <a:off x="9064512" y="1225803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rgbClr val="21D0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4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3730333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1_Comparis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5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9" name="Google Shape;89;p15" descr="Icon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729354" y="1212360"/>
            <a:ext cx="2241752" cy="54728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5"/>
          <p:cNvSpPr txBox="1"/>
          <p:nvPr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www.icaerus.eu</a:t>
            </a:r>
            <a:endParaRPr sz="1400" b="0" i="0" u="none" strike="noStrike" cap="none">
              <a:solidFill>
                <a:srgbClr val="21D0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5" descr="Icon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5563" y="6180324"/>
            <a:ext cx="1873198" cy="4573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1368597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7247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ransition spd="slow">
    <p:push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ED4166E7-5C55-4C24-74E7-0F9A9CE9B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14F0ECF3-A7F0-E6F5-73C1-CF806A372174}"/>
              </a:ext>
            </a:extLst>
          </p:cNvPr>
          <p:cNvSpPr/>
          <p:nvPr/>
        </p:nvSpPr>
        <p:spPr>
          <a:xfrm>
            <a:off x="154134" y="2782842"/>
            <a:ext cx="12037865" cy="2692402"/>
          </a:xfrm>
          <a:prstGeom prst="homePlate">
            <a:avLst/>
          </a:prstGeom>
          <a:solidFill>
            <a:srgbClr val="21D0B2"/>
          </a:solidFill>
          <a:ln>
            <a:solidFill>
              <a:srgbClr val="21D0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>
              <a:ln>
                <a:solidFill>
                  <a:srgbClr val="21D0B2"/>
                </a:solidFill>
              </a:ln>
              <a:solidFill>
                <a:srgbClr val="21D0B2"/>
              </a:solidFill>
            </a:endParaRPr>
          </a:p>
        </p:txBody>
      </p:sp>
      <p:sp>
        <p:nvSpPr>
          <p:cNvPr id="145" name="Google Shape;145;p6">
            <a:extLst>
              <a:ext uri="{FF2B5EF4-FFF2-40B4-BE49-F238E27FC236}">
                <a16:creationId xmlns:a16="http://schemas.microsoft.com/office/drawing/2014/main" id="{83DB503F-9304-F713-41F0-BF31935887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4134" y="20968"/>
            <a:ext cx="12115692" cy="361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 sz="1600" dirty="0">
                <a:solidFill>
                  <a:srgbClr val="1F4E79"/>
                </a:solidFill>
              </a:rPr>
              <a:t>Six forces analysis: vineyard disease detection service in Italy</a:t>
            </a:r>
            <a:endParaRPr sz="1600" dirty="0">
              <a:solidFill>
                <a:srgbClr val="1F4E79"/>
              </a:solidFill>
            </a:endParaRPr>
          </a:p>
        </p:txBody>
      </p:sp>
      <p:sp>
        <p:nvSpPr>
          <p:cNvPr id="148" name="Google Shape;148;p6">
            <a:extLst>
              <a:ext uri="{FF2B5EF4-FFF2-40B4-BE49-F238E27FC236}">
                <a16:creationId xmlns:a16="http://schemas.microsoft.com/office/drawing/2014/main" id="{C09D4808-7327-8C0D-4CC6-06564C74234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0" name="Google Shape;150;p6">
            <a:extLst>
              <a:ext uri="{FF2B5EF4-FFF2-40B4-BE49-F238E27FC236}">
                <a16:creationId xmlns:a16="http://schemas.microsoft.com/office/drawing/2014/main" id="{18BEEB94-42CE-FE9F-8E80-B4BDCD741AD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Presentation Title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51" name="Google Shape;151;p6">
            <a:extLst>
              <a:ext uri="{FF2B5EF4-FFF2-40B4-BE49-F238E27FC236}">
                <a16:creationId xmlns:a16="http://schemas.microsoft.com/office/drawing/2014/main" id="{04F84B61-4199-4C9C-6801-4458B8FA921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775" y="6201483"/>
            <a:ext cx="1828801" cy="42663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801ECEC-4BAD-E802-920D-49DD458CB5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360769"/>
              </p:ext>
            </p:extLst>
          </p:nvPr>
        </p:nvGraphicFramePr>
        <p:xfrm>
          <a:off x="235024" y="2946599"/>
          <a:ext cx="3298107" cy="2243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492">
                  <a:extLst>
                    <a:ext uri="{9D8B030D-6E8A-4147-A177-3AD203B41FA5}">
                      <a16:colId xmlns:a16="http://schemas.microsoft.com/office/drawing/2014/main" val="4016278856"/>
                    </a:ext>
                  </a:extLst>
                </a:gridCol>
                <a:gridCol w="1545615">
                  <a:extLst>
                    <a:ext uri="{9D8B030D-6E8A-4147-A177-3AD203B41FA5}">
                      <a16:colId xmlns:a16="http://schemas.microsoft.com/office/drawing/2014/main" val="1753288854"/>
                    </a:ext>
                  </a:extLst>
                </a:gridCol>
              </a:tblGrid>
              <a:tr h="254903">
                <a:tc>
                  <a:txBody>
                    <a:bodyPr/>
                    <a:lstStyle/>
                    <a:p>
                      <a:pPr algn="l"/>
                      <a:r>
                        <a:rPr lang="en-GB" sz="1050" b="1" dirty="0"/>
                        <a:t>2) Suppliers: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Low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92659"/>
                  </a:ext>
                </a:extLst>
              </a:tr>
              <a:tr h="229727">
                <a:tc>
                  <a:txBody>
                    <a:bodyPr/>
                    <a:lstStyle/>
                    <a:p>
                      <a:r>
                        <a:rPr lang="en-GB" sz="1050" dirty="0"/>
                        <a:t>Level of concentration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High for drones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31872"/>
                  </a:ext>
                </a:extLst>
              </a:tr>
              <a:tr h="2297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Switching costs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Low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801497"/>
                  </a:ext>
                </a:extLst>
              </a:tr>
              <a:tr h="2297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Information asymmetries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273632"/>
                  </a:ext>
                </a:extLst>
              </a:tr>
              <a:tr h="3012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Possible competition threat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Low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445366"/>
                  </a:ext>
                </a:extLst>
              </a:tr>
              <a:tr h="2297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Level of differentiation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Low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60772"/>
                  </a:ext>
                </a:extLst>
              </a:tr>
              <a:tr h="4184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Proportion of the cost of the product/service of the industry competitors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Low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183027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D20F222-8E78-C59B-7F86-B21E60DB1A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141259"/>
              </p:ext>
            </p:extLst>
          </p:nvPr>
        </p:nvGraphicFramePr>
        <p:xfrm>
          <a:off x="3642109" y="2958897"/>
          <a:ext cx="3937572" cy="2491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2280">
                  <a:extLst>
                    <a:ext uri="{9D8B030D-6E8A-4147-A177-3AD203B41FA5}">
                      <a16:colId xmlns:a16="http://schemas.microsoft.com/office/drawing/2014/main" val="4016278856"/>
                    </a:ext>
                  </a:extLst>
                </a:gridCol>
                <a:gridCol w="1845292">
                  <a:extLst>
                    <a:ext uri="{9D8B030D-6E8A-4147-A177-3AD203B41FA5}">
                      <a16:colId xmlns:a16="http://schemas.microsoft.com/office/drawing/2014/main" val="1753288854"/>
                    </a:ext>
                  </a:extLst>
                </a:gridCol>
              </a:tblGrid>
              <a:tr h="131798">
                <a:tc>
                  <a:txBody>
                    <a:bodyPr/>
                    <a:lstStyle/>
                    <a:p>
                      <a:pPr algn="l"/>
                      <a:r>
                        <a:rPr lang="en-GB" sz="1050" b="1" dirty="0"/>
                        <a:t>1) Industry competitors</a:t>
                      </a:r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Low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92659"/>
                  </a:ext>
                </a:extLst>
              </a:tr>
              <a:tr h="1518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Level of competition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Early stage of competition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31872"/>
                  </a:ext>
                </a:extLst>
              </a:tr>
              <a:tr h="2109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Distribution of market shares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No big players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801497"/>
                  </a:ext>
                </a:extLst>
              </a:tr>
              <a:tr h="1518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Industry growth rate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Early stages of the industry lifecycle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273632"/>
                  </a:ext>
                </a:extLst>
              </a:tr>
              <a:tr h="2109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Fixed costs required to operate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Drones and equipment. AI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445366"/>
                  </a:ext>
                </a:extLst>
              </a:tr>
              <a:tr h="1518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Exit barriers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Low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60772"/>
                  </a:ext>
                </a:extLst>
              </a:tr>
              <a:tr h="2700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Type of product (commodity or differentiated)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Software is the differentiating element: tailored to plant diseases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183027"/>
                  </a:ext>
                </a:extLst>
              </a:tr>
              <a:tr h="2109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Strategic stake in the industry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None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18991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922B955-E442-1AC3-FB9C-75D95E4248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962291"/>
              </p:ext>
            </p:extLst>
          </p:nvPr>
        </p:nvGraphicFramePr>
        <p:xfrm>
          <a:off x="7688659" y="2961329"/>
          <a:ext cx="3298107" cy="224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492">
                  <a:extLst>
                    <a:ext uri="{9D8B030D-6E8A-4147-A177-3AD203B41FA5}">
                      <a16:colId xmlns:a16="http://schemas.microsoft.com/office/drawing/2014/main" val="4016278856"/>
                    </a:ext>
                  </a:extLst>
                </a:gridCol>
                <a:gridCol w="1545615">
                  <a:extLst>
                    <a:ext uri="{9D8B030D-6E8A-4147-A177-3AD203B41FA5}">
                      <a16:colId xmlns:a16="http://schemas.microsoft.com/office/drawing/2014/main" val="1753288854"/>
                    </a:ext>
                  </a:extLst>
                </a:gridCol>
              </a:tblGrid>
              <a:tr h="164357">
                <a:tc>
                  <a:txBody>
                    <a:bodyPr/>
                    <a:lstStyle/>
                    <a:p>
                      <a:pPr algn="l"/>
                      <a:r>
                        <a:rPr lang="en-GB" sz="1050" b="1" dirty="0"/>
                        <a:t>3) Buyers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Low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92659"/>
                  </a:ext>
                </a:extLst>
              </a:tr>
              <a:tr h="148124">
                <a:tc>
                  <a:txBody>
                    <a:bodyPr/>
                    <a:lstStyle/>
                    <a:p>
                      <a:r>
                        <a:rPr lang="en-GB" sz="1050" dirty="0"/>
                        <a:t>Level of concentration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Low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31872"/>
                  </a:ext>
                </a:extLst>
              </a:tr>
              <a:tr h="1481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Switching costs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High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801497"/>
                  </a:ext>
                </a:extLst>
              </a:tr>
              <a:tr h="1481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Information asymmetries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High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273632"/>
                  </a:ext>
                </a:extLst>
              </a:tr>
              <a:tr h="1942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Possible competition threat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None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445366"/>
                  </a:ext>
                </a:extLst>
              </a:tr>
              <a:tr h="1481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Level of differentiation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None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60772"/>
                  </a:ext>
                </a:extLst>
              </a:tr>
              <a:tr h="2698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Proportion of the cost of the product/service of the industry competitors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Low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183027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C89FAEF-AE01-3AFE-5373-AF53D1F12F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681693"/>
              </p:ext>
            </p:extLst>
          </p:nvPr>
        </p:nvGraphicFramePr>
        <p:xfrm>
          <a:off x="1968399" y="5707141"/>
          <a:ext cx="3308192" cy="1129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577">
                  <a:extLst>
                    <a:ext uri="{9D8B030D-6E8A-4147-A177-3AD203B41FA5}">
                      <a16:colId xmlns:a16="http://schemas.microsoft.com/office/drawing/2014/main" val="4016278856"/>
                    </a:ext>
                  </a:extLst>
                </a:gridCol>
                <a:gridCol w="1545615">
                  <a:extLst>
                    <a:ext uri="{9D8B030D-6E8A-4147-A177-3AD203B41FA5}">
                      <a16:colId xmlns:a16="http://schemas.microsoft.com/office/drawing/2014/main" val="1753288854"/>
                    </a:ext>
                  </a:extLst>
                </a:gridCol>
              </a:tblGrid>
              <a:tr h="306931">
                <a:tc>
                  <a:txBody>
                    <a:bodyPr/>
                    <a:lstStyle/>
                    <a:p>
                      <a:pPr algn="l"/>
                      <a:r>
                        <a:rPr lang="en-GB" sz="1050" b="1" dirty="0"/>
                        <a:t>5) Substitutes: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Low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92659"/>
                  </a:ext>
                </a:extLst>
              </a:tr>
              <a:tr h="362788">
                <a:tc>
                  <a:txBody>
                    <a:bodyPr/>
                    <a:lstStyle/>
                    <a:p>
                      <a:r>
                        <a:rPr lang="en-GB" sz="1050" dirty="0"/>
                        <a:t>Buyers’ propensity to substitute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Low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31872"/>
                  </a:ext>
                </a:extLst>
              </a:tr>
              <a:tr h="3627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Price-performance relationship of substitutes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Limited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801497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D51E656-8D7B-9FC2-52AE-954616CD77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15713"/>
              </p:ext>
            </p:extLst>
          </p:nvPr>
        </p:nvGraphicFramePr>
        <p:xfrm>
          <a:off x="7559353" y="5495869"/>
          <a:ext cx="3308192" cy="11710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577">
                  <a:extLst>
                    <a:ext uri="{9D8B030D-6E8A-4147-A177-3AD203B41FA5}">
                      <a16:colId xmlns:a16="http://schemas.microsoft.com/office/drawing/2014/main" val="4016278856"/>
                    </a:ext>
                  </a:extLst>
                </a:gridCol>
                <a:gridCol w="1545615">
                  <a:extLst>
                    <a:ext uri="{9D8B030D-6E8A-4147-A177-3AD203B41FA5}">
                      <a16:colId xmlns:a16="http://schemas.microsoft.com/office/drawing/2014/main" val="1753288854"/>
                    </a:ext>
                  </a:extLst>
                </a:gridCol>
              </a:tblGrid>
              <a:tr h="348126">
                <a:tc>
                  <a:txBody>
                    <a:bodyPr/>
                    <a:lstStyle/>
                    <a:p>
                      <a:pPr algn="l"/>
                      <a:r>
                        <a:rPr lang="en-GB" sz="1050" b="1" dirty="0"/>
                        <a:t>6) Complements: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Low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92659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dirty="0"/>
                        <a:t>Monopoly on the complement side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Possible partnerships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31872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dirty="0"/>
                        <a:t>Commoditization of the industry product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None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801497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83D3255-5F7F-EF21-0D73-CA58FB00A5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300545"/>
              </p:ext>
            </p:extLst>
          </p:nvPr>
        </p:nvGraphicFramePr>
        <p:xfrm>
          <a:off x="344002" y="433604"/>
          <a:ext cx="3298107" cy="2056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492">
                  <a:extLst>
                    <a:ext uri="{9D8B030D-6E8A-4147-A177-3AD203B41FA5}">
                      <a16:colId xmlns:a16="http://schemas.microsoft.com/office/drawing/2014/main" val="4016278856"/>
                    </a:ext>
                  </a:extLst>
                </a:gridCol>
                <a:gridCol w="1545615">
                  <a:extLst>
                    <a:ext uri="{9D8B030D-6E8A-4147-A177-3AD203B41FA5}">
                      <a16:colId xmlns:a16="http://schemas.microsoft.com/office/drawing/2014/main" val="1753288854"/>
                    </a:ext>
                  </a:extLst>
                </a:gridCol>
              </a:tblGrid>
              <a:tr h="348126"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en-GB" sz="1050" b="1" dirty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21D0B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1050" dirty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21D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4705239"/>
                  </a:ext>
                </a:extLst>
              </a:tr>
              <a:tr h="3481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4) Ex-ante exogenous entry barriers</a:t>
                      </a:r>
                      <a:r>
                        <a:rPr lang="en-GB" sz="1050" b="1" dirty="0"/>
                        <a:t>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Medium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92659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r>
                        <a:rPr lang="en-GB" sz="1050" dirty="0"/>
                        <a:t>Investments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Investment in technology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31872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Licences, taxes and authorisations posed by governments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High regulatory hurdles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801497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Intellectual property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Software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273632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0A6E3DD-287E-6CDE-00FA-6E9F3D9D2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285313"/>
              </p:ext>
            </p:extLst>
          </p:nvPr>
        </p:nvGraphicFramePr>
        <p:xfrm>
          <a:off x="3821930" y="441656"/>
          <a:ext cx="4598432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7371">
                  <a:extLst>
                    <a:ext uri="{9D8B030D-6E8A-4147-A177-3AD203B41FA5}">
                      <a16:colId xmlns:a16="http://schemas.microsoft.com/office/drawing/2014/main" val="4016278856"/>
                    </a:ext>
                  </a:extLst>
                </a:gridCol>
                <a:gridCol w="2331061">
                  <a:extLst>
                    <a:ext uri="{9D8B030D-6E8A-4147-A177-3AD203B41FA5}">
                      <a16:colId xmlns:a16="http://schemas.microsoft.com/office/drawing/2014/main" val="1753288854"/>
                    </a:ext>
                  </a:extLst>
                </a:gridCol>
              </a:tblGrid>
              <a:tr h="3194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00" dirty="0"/>
                        <a:t>4) Ex-ante endogenous entry barriers</a:t>
                      </a:r>
                      <a:r>
                        <a:rPr lang="en-GB" sz="1000" b="1" dirty="0"/>
                        <a:t>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Low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92659"/>
                  </a:ext>
                </a:extLst>
              </a:tr>
              <a:tr h="2521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00" dirty="0"/>
                        <a:t>Investments in Research and Development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Development of proprietary technology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31872"/>
                  </a:ext>
                </a:extLst>
              </a:tr>
              <a:tr h="1952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00" dirty="0"/>
                        <a:t>Investments in marketing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Necessary to build a customer base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801497"/>
                  </a:ext>
                </a:extLst>
              </a:tr>
              <a:tr h="1952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00" dirty="0"/>
                        <a:t>Experience developed by incumbents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Limited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273632"/>
                  </a:ext>
                </a:extLst>
              </a:tr>
              <a:tr h="3194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00" dirty="0"/>
                        <a:t>Control of supply and/or distribution channels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224118"/>
                  </a:ext>
                </a:extLst>
              </a:tr>
              <a:tr h="1952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00" dirty="0"/>
                        <a:t>Investments to reach larger scales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Yes: high switching costs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779861"/>
                  </a:ext>
                </a:extLst>
              </a:tr>
              <a:tr h="3194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00" dirty="0"/>
                        <a:t>Further investments in developing experience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Learning curves are substantial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697198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85DD4B1E-EC44-C0E5-3A2E-536897D36B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2012229"/>
              </p:ext>
            </p:extLst>
          </p:nvPr>
        </p:nvGraphicFramePr>
        <p:xfrm>
          <a:off x="8529340" y="445366"/>
          <a:ext cx="3298107" cy="1805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492">
                  <a:extLst>
                    <a:ext uri="{9D8B030D-6E8A-4147-A177-3AD203B41FA5}">
                      <a16:colId xmlns:a16="http://schemas.microsoft.com/office/drawing/2014/main" val="4016278856"/>
                    </a:ext>
                  </a:extLst>
                </a:gridCol>
                <a:gridCol w="1545615">
                  <a:extLst>
                    <a:ext uri="{9D8B030D-6E8A-4147-A177-3AD203B41FA5}">
                      <a16:colId xmlns:a16="http://schemas.microsoft.com/office/drawing/2014/main" val="1753288854"/>
                    </a:ext>
                  </a:extLst>
                </a:gridCol>
              </a:tblGrid>
              <a:tr h="3481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4) Ex-post entry barriers</a:t>
                      </a:r>
                      <a:r>
                        <a:rPr lang="en-GB" sz="1050" b="1" dirty="0"/>
                        <a:t>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Low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92659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Introducing</a:t>
                      </a:r>
                      <a:r>
                        <a:rPr lang="en-GB" sz="1050" i="1" dirty="0"/>
                        <a:t> predatory pricing</a:t>
                      </a:r>
                    </a:p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Possible but not sustainable in the long run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31872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Tighten control on supply or distribution channels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No risk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801497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Initiating litigation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Limited risk related to intellectual property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273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1517525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7C142A97-C986-D4D1-8A16-C67DC580DF7B}"/>
              </a:ext>
            </a:extLst>
          </p:cNvPr>
          <p:cNvSpPr/>
          <p:nvPr/>
        </p:nvSpPr>
        <p:spPr>
          <a:xfrm>
            <a:off x="154134" y="2782842"/>
            <a:ext cx="12037865" cy="2692402"/>
          </a:xfrm>
          <a:prstGeom prst="homePlate">
            <a:avLst/>
          </a:prstGeom>
          <a:solidFill>
            <a:srgbClr val="21D0B2"/>
          </a:solidFill>
          <a:ln>
            <a:solidFill>
              <a:srgbClr val="21D0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>
              <a:ln>
                <a:solidFill>
                  <a:srgbClr val="21D0B2"/>
                </a:solidFill>
              </a:ln>
              <a:solidFill>
                <a:srgbClr val="21D0B2"/>
              </a:solidFill>
            </a:endParaRPr>
          </a:p>
        </p:txBody>
      </p:sp>
      <p:sp>
        <p:nvSpPr>
          <p:cNvPr id="145" name="Google Shape;145;p6"/>
          <p:cNvSpPr txBox="1">
            <a:spLocks noGrp="1"/>
          </p:cNvSpPr>
          <p:nvPr>
            <p:ph type="title"/>
          </p:nvPr>
        </p:nvSpPr>
        <p:spPr>
          <a:xfrm>
            <a:off x="0" y="118351"/>
            <a:ext cx="12115692" cy="223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 sz="1600" dirty="0">
                <a:solidFill>
                  <a:srgbClr val="1F4E79"/>
                </a:solidFill>
              </a:rPr>
              <a:t>Six forces analysis: (add industry)</a:t>
            </a:r>
            <a:endParaRPr sz="1600" dirty="0">
              <a:solidFill>
                <a:srgbClr val="1F4E79"/>
              </a:solidFill>
            </a:endParaRPr>
          </a:p>
        </p:txBody>
      </p:sp>
      <p:sp>
        <p:nvSpPr>
          <p:cNvPr id="148" name="Google Shape;148;p6"/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0" name="Google Shape;150;p6"/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Presentation Title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51" name="Google Shape;15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775" y="6201483"/>
            <a:ext cx="1828801" cy="42663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33DB486-8ACC-38D4-5BA3-9D1C3EA5F2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4988759"/>
              </p:ext>
            </p:extLst>
          </p:nvPr>
        </p:nvGraphicFramePr>
        <p:xfrm>
          <a:off x="235024" y="2946599"/>
          <a:ext cx="3298107" cy="2243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492">
                  <a:extLst>
                    <a:ext uri="{9D8B030D-6E8A-4147-A177-3AD203B41FA5}">
                      <a16:colId xmlns:a16="http://schemas.microsoft.com/office/drawing/2014/main" val="4016278856"/>
                    </a:ext>
                  </a:extLst>
                </a:gridCol>
                <a:gridCol w="1545615">
                  <a:extLst>
                    <a:ext uri="{9D8B030D-6E8A-4147-A177-3AD203B41FA5}">
                      <a16:colId xmlns:a16="http://schemas.microsoft.com/office/drawing/2014/main" val="1753288854"/>
                    </a:ext>
                  </a:extLst>
                </a:gridCol>
              </a:tblGrid>
              <a:tr h="254903">
                <a:tc>
                  <a:txBody>
                    <a:bodyPr/>
                    <a:lstStyle/>
                    <a:p>
                      <a:pPr algn="l"/>
                      <a:r>
                        <a:rPr lang="en-GB" sz="1050" b="1" dirty="0"/>
                        <a:t>2) Suppliers: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High, Medium, Low?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92659"/>
                  </a:ext>
                </a:extLst>
              </a:tr>
              <a:tr h="229727">
                <a:tc>
                  <a:txBody>
                    <a:bodyPr/>
                    <a:lstStyle/>
                    <a:p>
                      <a:r>
                        <a:rPr lang="en-GB" sz="1050" dirty="0"/>
                        <a:t>Level of concentration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31872"/>
                  </a:ext>
                </a:extLst>
              </a:tr>
              <a:tr h="2297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Switching costs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801497"/>
                  </a:ext>
                </a:extLst>
              </a:tr>
              <a:tr h="2297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Information asymmetries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273632"/>
                  </a:ext>
                </a:extLst>
              </a:tr>
              <a:tr h="3012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Possible competition threat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445366"/>
                  </a:ext>
                </a:extLst>
              </a:tr>
              <a:tr h="2297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Level of differentiation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60772"/>
                  </a:ext>
                </a:extLst>
              </a:tr>
              <a:tr h="4184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Proportion of the cost of the product/service of the industry competitors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183027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25C22CA-FE67-1D67-02C1-CE06C11E25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038301"/>
              </p:ext>
            </p:extLst>
          </p:nvPr>
        </p:nvGraphicFramePr>
        <p:xfrm>
          <a:off x="3642109" y="2958897"/>
          <a:ext cx="3937572" cy="2171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2280">
                  <a:extLst>
                    <a:ext uri="{9D8B030D-6E8A-4147-A177-3AD203B41FA5}">
                      <a16:colId xmlns:a16="http://schemas.microsoft.com/office/drawing/2014/main" val="4016278856"/>
                    </a:ext>
                  </a:extLst>
                </a:gridCol>
                <a:gridCol w="1845292">
                  <a:extLst>
                    <a:ext uri="{9D8B030D-6E8A-4147-A177-3AD203B41FA5}">
                      <a16:colId xmlns:a16="http://schemas.microsoft.com/office/drawing/2014/main" val="1753288854"/>
                    </a:ext>
                  </a:extLst>
                </a:gridCol>
              </a:tblGrid>
              <a:tr h="131798">
                <a:tc>
                  <a:txBody>
                    <a:bodyPr/>
                    <a:lstStyle/>
                    <a:p>
                      <a:pPr algn="l"/>
                      <a:r>
                        <a:rPr lang="en-GB" sz="1050" b="1" dirty="0"/>
                        <a:t>1) Industry competitors</a:t>
                      </a:r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High, Medium, Low?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92659"/>
                  </a:ext>
                </a:extLst>
              </a:tr>
              <a:tr h="1518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Level of competition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31872"/>
                  </a:ext>
                </a:extLst>
              </a:tr>
              <a:tr h="2109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Distribution of market shares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801497"/>
                  </a:ext>
                </a:extLst>
              </a:tr>
              <a:tr h="1518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Industry growth rate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273632"/>
                  </a:ext>
                </a:extLst>
              </a:tr>
              <a:tr h="2109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Fixed costs required to operate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445366"/>
                  </a:ext>
                </a:extLst>
              </a:tr>
              <a:tr h="1518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Exit barriers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60772"/>
                  </a:ext>
                </a:extLst>
              </a:tr>
              <a:tr h="2700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Type of product (commodity or differentiated)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183027"/>
                  </a:ext>
                </a:extLst>
              </a:tr>
              <a:tr h="2109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Strategic stake in the industry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18991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8767F2A-E596-B519-908F-7D0069CA7D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337924"/>
              </p:ext>
            </p:extLst>
          </p:nvPr>
        </p:nvGraphicFramePr>
        <p:xfrm>
          <a:off x="7688659" y="2961329"/>
          <a:ext cx="3298107" cy="224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492">
                  <a:extLst>
                    <a:ext uri="{9D8B030D-6E8A-4147-A177-3AD203B41FA5}">
                      <a16:colId xmlns:a16="http://schemas.microsoft.com/office/drawing/2014/main" val="4016278856"/>
                    </a:ext>
                  </a:extLst>
                </a:gridCol>
                <a:gridCol w="1545615">
                  <a:extLst>
                    <a:ext uri="{9D8B030D-6E8A-4147-A177-3AD203B41FA5}">
                      <a16:colId xmlns:a16="http://schemas.microsoft.com/office/drawing/2014/main" val="1753288854"/>
                    </a:ext>
                  </a:extLst>
                </a:gridCol>
              </a:tblGrid>
              <a:tr h="164357">
                <a:tc>
                  <a:txBody>
                    <a:bodyPr/>
                    <a:lstStyle/>
                    <a:p>
                      <a:pPr algn="l"/>
                      <a:r>
                        <a:rPr lang="en-GB" sz="1050" b="1" dirty="0"/>
                        <a:t>3) Buyers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High, Medium, Low?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92659"/>
                  </a:ext>
                </a:extLst>
              </a:tr>
              <a:tr h="148124">
                <a:tc>
                  <a:txBody>
                    <a:bodyPr/>
                    <a:lstStyle/>
                    <a:p>
                      <a:r>
                        <a:rPr lang="en-GB" sz="1050" dirty="0"/>
                        <a:t>Level of concentration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31872"/>
                  </a:ext>
                </a:extLst>
              </a:tr>
              <a:tr h="1481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Switching costs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801497"/>
                  </a:ext>
                </a:extLst>
              </a:tr>
              <a:tr h="1481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Information asymmetries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273632"/>
                  </a:ext>
                </a:extLst>
              </a:tr>
              <a:tr h="1942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Possible competition threat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445366"/>
                  </a:ext>
                </a:extLst>
              </a:tr>
              <a:tr h="1481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Level of differentiation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60772"/>
                  </a:ext>
                </a:extLst>
              </a:tr>
              <a:tr h="2698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Proportion of the cost of the product/service of the industry competitors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183027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1A49A85-87F4-9D45-E6FE-2A03BD9EB0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593196"/>
              </p:ext>
            </p:extLst>
          </p:nvPr>
        </p:nvGraphicFramePr>
        <p:xfrm>
          <a:off x="1968399" y="5707141"/>
          <a:ext cx="3308192" cy="1129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577">
                  <a:extLst>
                    <a:ext uri="{9D8B030D-6E8A-4147-A177-3AD203B41FA5}">
                      <a16:colId xmlns:a16="http://schemas.microsoft.com/office/drawing/2014/main" val="4016278856"/>
                    </a:ext>
                  </a:extLst>
                </a:gridCol>
                <a:gridCol w="1545615">
                  <a:extLst>
                    <a:ext uri="{9D8B030D-6E8A-4147-A177-3AD203B41FA5}">
                      <a16:colId xmlns:a16="http://schemas.microsoft.com/office/drawing/2014/main" val="1753288854"/>
                    </a:ext>
                  </a:extLst>
                </a:gridCol>
              </a:tblGrid>
              <a:tr h="306931">
                <a:tc>
                  <a:txBody>
                    <a:bodyPr/>
                    <a:lstStyle/>
                    <a:p>
                      <a:pPr algn="l"/>
                      <a:r>
                        <a:rPr lang="en-GB" sz="1050" b="1" dirty="0"/>
                        <a:t>5) Substitutes: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High, Medium, Low?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92659"/>
                  </a:ext>
                </a:extLst>
              </a:tr>
              <a:tr h="362788">
                <a:tc>
                  <a:txBody>
                    <a:bodyPr/>
                    <a:lstStyle/>
                    <a:p>
                      <a:r>
                        <a:rPr lang="en-GB" sz="1050" dirty="0"/>
                        <a:t>Buyers’ propensity to substitute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31872"/>
                  </a:ext>
                </a:extLst>
              </a:tr>
              <a:tr h="3627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Price-performance relationship of substitutes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801497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E6CFEDC-67DF-2691-580B-8F40C0B71C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1106337"/>
              </p:ext>
            </p:extLst>
          </p:nvPr>
        </p:nvGraphicFramePr>
        <p:xfrm>
          <a:off x="7559353" y="5495869"/>
          <a:ext cx="3308192" cy="11710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577">
                  <a:extLst>
                    <a:ext uri="{9D8B030D-6E8A-4147-A177-3AD203B41FA5}">
                      <a16:colId xmlns:a16="http://schemas.microsoft.com/office/drawing/2014/main" val="4016278856"/>
                    </a:ext>
                  </a:extLst>
                </a:gridCol>
                <a:gridCol w="1545615">
                  <a:extLst>
                    <a:ext uri="{9D8B030D-6E8A-4147-A177-3AD203B41FA5}">
                      <a16:colId xmlns:a16="http://schemas.microsoft.com/office/drawing/2014/main" val="1753288854"/>
                    </a:ext>
                  </a:extLst>
                </a:gridCol>
              </a:tblGrid>
              <a:tr h="348126">
                <a:tc>
                  <a:txBody>
                    <a:bodyPr/>
                    <a:lstStyle/>
                    <a:p>
                      <a:pPr algn="l"/>
                      <a:r>
                        <a:rPr lang="en-GB" sz="1050" b="1" dirty="0"/>
                        <a:t>6) Complements: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High, Medium, Low?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92659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dirty="0"/>
                        <a:t>Monopoly on the complement side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31872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dirty="0"/>
                        <a:t>Commoditization of the industry product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801497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F65F7EB2-95F5-5042-D138-306C2360BB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191193"/>
              </p:ext>
            </p:extLst>
          </p:nvPr>
        </p:nvGraphicFramePr>
        <p:xfrm>
          <a:off x="344002" y="433604"/>
          <a:ext cx="3298107" cy="1610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492">
                  <a:extLst>
                    <a:ext uri="{9D8B030D-6E8A-4147-A177-3AD203B41FA5}">
                      <a16:colId xmlns:a16="http://schemas.microsoft.com/office/drawing/2014/main" val="4016278856"/>
                    </a:ext>
                  </a:extLst>
                </a:gridCol>
                <a:gridCol w="1545615">
                  <a:extLst>
                    <a:ext uri="{9D8B030D-6E8A-4147-A177-3AD203B41FA5}">
                      <a16:colId xmlns:a16="http://schemas.microsoft.com/office/drawing/2014/main" val="1753288854"/>
                    </a:ext>
                  </a:extLst>
                </a:gridCol>
              </a:tblGrid>
              <a:tr h="3481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4) Ex-ante exogenous entry barriers</a:t>
                      </a:r>
                      <a:r>
                        <a:rPr lang="en-GB" sz="1050" b="1" dirty="0"/>
                        <a:t>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High, Medium, Low?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92659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r>
                        <a:rPr lang="en-GB" sz="1050" dirty="0"/>
                        <a:t>Investments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31872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Licences, taxes and authorisations posed by governments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801497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Intellectual property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273632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6E72E26-D84F-F800-1E39-D9D6E93EFB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793827"/>
              </p:ext>
            </p:extLst>
          </p:nvPr>
        </p:nvGraphicFramePr>
        <p:xfrm>
          <a:off x="3821930" y="441656"/>
          <a:ext cx="4204702" cy="2240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2412">
                  <a:extLst>
                    <a:ext uri="{9D8B030D-6E8A-4147-A177-3AD203B41FA5}">
                      <a16:colId xmlns:a16="http://schemas.microsoft.com/office/drawing/2014/main" val="4016278856"/>
                    </a:ext>
                  </a:extLst>
                </a:gridCol>
                <a:gridCol w="1362290">
                  <a:extLst>
                    <a:ext uri="{9D8B030D-6E8A-4147-A177-3AD203B41FA5}">
                      <a16:colId xmlns:a16="http://schemas.microsoft.com/office/drawing/2014/main" val="1753288854"/>
                    </a:ext>
                  </a:extLst>
                </a:gridCol>
              </a:tblGrid>
              <a:tr h="3194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4) Ex-ante endogenous entry barriers</a:t>
                      </a:r>
                      <a:r>
                        <a:rPr lang="en-GB" sz="1050" b="1" dirty="0"/>
                        <a:t>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High, Medium, Low?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92659"/>
                  </a:ext>
                </a:extLst>
              </a:tr>
              <a:tr h="2521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Investments in Research and Development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31872"/>
                  </a:ext>
                </a:extLst>
              </a:tr>
              <a:tr h="1952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Investments in marketing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801497"/>
                  </a:ext>
                </a:extLst>
              </a:tr>
              <a:tr h="1952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Experience developed by incumbents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273632"/>
                  </a:ext>
                </a:extLst>
              </a:tr>
              <a:tr h="3194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Control of supply and/or distribution channels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224118"/>
                  </a:ext>
                </a:extLst>
              </a:tr>
              <a:tr h="1952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Investments to reach larger scales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779861"/>
                  </a:ext>
                </a:extLst>
              </a:tr>
              <a:tr h="3194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Further investments in developing experience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697198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AA0788B-A24C-A2BD-EF1A-6B825878B1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7816"/>
              </p:ext>
            </p:extLst>
          </p:nvPr>
        </p:nvGraphicFramePr>
        <p:xfrm>
          <a:off x="8529340" y="445366"/>
          <a:ext cx="3298107" cy="17082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492">
                  <a:extLst>
                    <a:ext uri="{9D8B030D-6E8A-4147-A177-3AD203B41FA5}">
                      <a16:colId xmlns:a16="http://schemas.microsoft.com/office/drawing/2014/main" val="4016278856"/>
                    </a:ext>
                  </a:extLst>
                </a:gridCol>
                <a:gridCol w="1545615">
                  <a:extLst>
                    <a:ext uri="{9D8B030D-6E8A-4147-A177-3AD203B41FA5}">
                      <a16:colId xmlns:a16="http://schemas.microsoft.com/office/drawing/2014/main" val="1753288854"/>
                    </a:ext>
                  </a:extLst>
                </a:gridCol>
              </a:tblGrid>
              <a:tr h="3481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4) Ex-post entry barriers</a:t>
                      </a:r>
                      <a:r>
                        <a:rPr lang="en-GB" sz="1050" b="1" dirty="0"/>
                        <a:t>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High, Medium, Low?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92659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Introducing</a:t>
                      </a:r>
                      <a:r>
                        <a:rPr lang="en-GB" sz="1050" i="1" dirty="0"/>
                        <a:t> predatory pricing</a:t>
                      </a:r>
                    </a:p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31872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Tighten control on supply or distribution channels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801497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50" dirty="0"/>
                        <a:t>Initiating litigation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27363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1_Office Theme">
  <a:themeElements>
    <a:clrScheme name="Προσαρμοσμένο 3">
      <a:dk1>
        <a:srgbClr val="1F4E79"/>
      </a:dk1>
      <a:lt1>
        <a:srgbClr val="FFFFFF"/>
      </a:lt1>
      <a:dk2>
        <a:srgbClr val="1F4E79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092523c-f329-4c0d-a1ec-4be863e3afb2" xsi:nil="true"/>
    <lcf76f155ced4ddcb4097134ff3c332f xmlns="520647c5-b186-4f6f-950b-dbcf2d3d01d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0F3BD61087E44CBF3B29A53A41CE8E" ma:contentTypeVersion="17" ma:contentTypeDescription="Create a new document." ma:contentTypeScope="" ma:versionID="5df29872dc3ea762ffc14b37b73bd029">
  <xsd:schema xmlns:xsd="http://www.w3.org/2001/XMLSchema" xmlns:xs="http://www.w3.org/2001/XMLSchema" xmlns:p="http://schemas.microsoft.com/office/2006/metadata/properties" xmlns:ns2="520647c5-b186-4f6f-950b-dbcf2d3d01d8" xmlns:ns3="e092523c-f329-4c0d-a1ec-4be863e3afb2" targetNamespace="http://schemas.microsoft.com/office/2006/metadata/properties" ma:root="true" ma:fieldsID="3ccf1a2b7b24db8219b0def2b36cbed6" ns2:_="" ns3:_="">
    <xsd:import namespace="520647c5-b186-4f6f-950b-dbcf2d3d01d8"/>
    <xsd:import namespace="e092523c-f329-4c0d-a1ec-4be863e3af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0647c5-b186-4f6f-950b-dbcf2d3d0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92523c-f329-4c0d-a1ec-4be863e3afb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6b99ff3-a25f-443a-a558-97a7800c474c}" ma:internalName="TaxCatchAll" ma:showField="CatchAllData" ma:web="e092523c-f329-4c0d-a1ec-4be863e3af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7051D1-1D19-4801-8F5B-99D6BD0AB35D}">
  <ds:schemaRefs>
    <ds:schemaRef ds:uri="http://purl.org/dc/elements/1.1/"/>
    <ds:schemaRef ds:uri="http://schemas.microsoft.com/office/infopath/2007/PartnerControls"/>
    <ds:schemaRef ds:uri="http://purl.org/dc/terms/"/>
    <ds:schemaRef ds:uri="520647c5-b186-4f6f-950b-dbcf2d3d01d8"/>
    <ds:schemaRef ds:uri="http://schemas.microsoft.com/office/2006/documentManagement/types"/>
    <ds:schemaRef ds:uri="http://schemas.openxmlformats.org/package/2006/metadata/core-properties"/>
    <ds:schemaRef ds:uri="e092523c-f329-4c0d-a1ec-4be863e3afb2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DCFB7D3-4942-4511-A9F2-791C1A2F2B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0647c5-b186-4f6f-950b-dbcf2d3d01d8"/>
    <ds:schemaRef ds:uri="e092523c-f329-4c0d-a1ec-4be863e3af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E3125BB-8C59-413B-8F5E-8F143D58FF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3785</TotalTime>
  <Words>561</Words>
  <Application>Microsoft Office PowerPoint</Application>
  <PresentationFormat>Widescreen</PresentationFormat>
  <Paragraphs>145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Arial</vt:lpstr>
      <vt:lpstr>Calibri</vt:lpstr>
      <vt:lpstr>1_Office Theme</vt:lpstr>
      <vt:lpstr>Six forces analysis: vineyard disease detection service in Italy</vt:lpstr>
      <vt:lpstr>Six forces analysis: (add industry)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Giacomo.Carli</dc:creator>
  <cp:lastModifiedBy>Giacomo.Carli</cp:lastModifiedBy>
  <cp:revision>7</cp:revision>
  <dcterms:created xsi:type="dcterms:W3CDTF">2025-04-19T18:33:16Z</dcterms:created>
  <dcterms:modified xsi:type="dcterms:W3CDTF">2026-07-02T07:20:44Z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0x010100290F3BD61087E44CBF3B29A53A41CE8E</vt:lpwstr>
  </property>
  <property fmtid="{D5CDD505-2E9C-101B-9397-08002B2CF9AE}" pid="3" name="MediaServiceImageTags">
    <vt:lpwstr/>
  </property>
</Properties>
</file>