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61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455C"/>
    <a:srgbClr val="21D0B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87" d="100"/>
          <a:sy n="87" d="100"/>
        </p:scale>
        <p:origin x="36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acomo.Carli" userId="deed450c-f956-4226-a183-d81209a7639a" providerId="ADAL" clId="{023D946F-753C-4BE3-95B5-E513ED0BEBA6}"/>
    <pc:docChg chg="delSld modSld sldOrd">
      <pc:chgData name="Giacomo.Carli" userId="deed450c-f956-4226-a183-d81209a7639a" providerId="ADAL" clId="{023D946F-753C-4BE3-95B5-E513ED0BEBA6}" dt="2026-07-02T07:21:43.387" v="3"/>
      <pc:docMkLst>
        <pc:docMk/>
      </pc:docMkLst>
      <pc:sldChg chg="del">
        <pc:chgData name="Giacomo.Carli" userId="deed450c-f956-4226-a183-d81209a7639a" providerId="ADAL" clId="{023D946F-753C-4BE3-95B5-E513ED0BEBA6}" dt="2026-07-02T07:21:40.482" v="1" actId="47"/>
        <pc:sldMkLst>
          <pc:docMk/>
          <pc:sldMk cId="0" sldId="259"/>
        </pc:sldMkLst>
      </pc:sldChg>
      <pc:sldChg chg="ord">
        <pc:chgData name="Giacomo.Carli" userId="deed450c-f956-4226-a183-d81209a7639a" providerId="ADAL" clId="{023D946F-753C-4BE3-95B5-E513ED0BEBA6}" dt="2026-07-02T07:21:43.387" v="3"/>
        <pc:sldMkLst>
          <pc:docMk/>
          <pc:sldMk cId="3556234201" sldId="261"/>
        </pc:sldMkLst>
      </pc:sldChg>
      <pc:sldChg chg="del">
        <pc:chgData name="Giacomo.Carli" userId="deed450c-f956-4226-a183-d81209a7639a" providerId="ADAL" clId="{023D946F-753C-4BE3-95B5-E513ED0BEBA6}" dt="2026-07-02T07:21:38.638" v="0" actId="47"/>
        <pc:sldMkLst>
          <pc:docMk/>
          <pc:sldMk cId="3451517525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06528-BCBB-4EDF-9D93-3C1850692FF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4BE48-B7D9-4FDF-8576-AAE7067A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35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/>
          <p:nvPr/>
        </p:nvSpPr>
        <p:spPr>
          <a:xfrm>
            <a:off x="-4965" y="2128766"/>
            <a:ext cx="1219199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Innovations and Capacity building in Agricultural Environmental and Rural UAV Services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0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1524000" y="2817942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ubTitle" idx="1"/>
          </p:nvPr>
        </p:nvSpPr>
        <p:spPr>
          <a:xfrm>
            <a:off x="1524000" y="3675675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dt" idx="10"/>
          </p:nvPr>
        </p:nvSpPr>
        <p:spPr>
          <a:xfrm>
            <a:off x="4052304" y="6226414"/>
            <a:ext cx="230135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2" name="Google Shape;2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4173" y="954816"/>
            <a:ext cx="3251406" cy="126804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0"/>
          <p:cNvSpPr txBox="1"/>
          <p:nvPr/>
        </p:nvSpPr>
        <p:spPr>
          <a:xfrm>
            <a:off x="364553" y="6226414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60988" y="588429"/>
            <a:ext cx="5446284" cy="13284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437206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838200" y="1430830"/>
            <a:ext cx="10515600" cy="93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16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393431"/>
            <a:ext cx="3504379" cy="85552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8" name="Google Shape;9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464" y="5216782"/>
            <a:ext cx="2389315" cy="931833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838200" y="2525713"/>
            <a:ext cx="10515600" cy="329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" name="Google Shape;100;p16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266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 txBox="1"/>
          <p:nvPr/>
        </p:nvSpPr>
        <p:spPr>
          <a:xfrm>
            <a:off x="9613334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1469416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947358"/>
            <a:ext cx="12192000" cy="191064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1"/>
          <p:cNvSpPr txBox="1">
            <a:spLocks noGrp="1"/>
          </p:cNvSpPr>
          <p:nvPr>
            <p:ph type="ctrTitle"/>
          </p:nvPr>
        </p:nvSpPr>
        <p:spPr>
          <a:xfrm>
            <a:off x="1524000" y="1279228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subTitle" idx="1"/>
          </p:nvPr>
        </p:nvSpPr>
        <p:spPr>
          <a:xfrm>
            <a:off x="1524000" y="2136961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2"/>
          </p:nvPr>
        </p:nvSpPr>
        <p:spPr>
          <a:xfrm>
            <a:off x="1524000" y="2994694"/>
            <a:ext cx="4495252" cy="3094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>
            <a:spLocks noGrp="1"/>
          </p:cNvSpPr>
          <p:nvPr>
            <p:ph type="pic" idx="3"/>
          </p:nvPr>
        </p:nvSpPr>
        <p:spPr>
          <a:xfrm>
            <a:off x="6172747" y="2994694"/>
            <a:ext cx="4495252" cy="3094956"/>
          </a:xfrm>
          <a:prstGeom prst="rect">
            <a:avLst/>
          </a:prstGeom>
          <a:noFill/>
          <a:ln>
            <a:noFill/>
          </a:ln>
        </p:spPr>
      </p:sp>
      <p:pic>
        <p:nvPicPr>
          <p:cNvPr id="31" name="Google Shape;31;p11" descr="Icon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563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1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1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" name="Google Shape;36;p11" descr="Icon&#10;&#10;Description automatically generated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-305105" y="-389172"/>
            <a:ext cx="2480796" cy="24807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603133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 flipH="1">
            <a:off x="8226480" y="2892481"/>
            <a:ext cx="6856533" cy="107450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2197190" y="421021"/>
            <a:ext cx="9150259" cy="710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2197190" y="1243321"/>
            <a:ext cx="9150259" cy="4846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13" descr="Icon&#10;&#10;Description automatically generated"/>
          <p:cNvPicPr preferRelativeResize="0"/>
          <p:nvPr/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-172483" y="-547875"/>
            <a:ext cx="2480796" cy="24807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1004747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>
            <a:spLocks noGrp="1"/>
          </p:cNvSpPr>
          <p:nvPr>
            <p:ph type="title"/>
          </p:nvPr>
        </p:nvSpPr>
        <p:spPr>
          <a:xfrm>
            <a:off x="839789" y="526274"/>
            <a:ext cx="7646370" cy="809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1"/>
          </p:nvPr>
        </p:nvSpPr>
        <p:spPr>
          <a:xfrm>
            <a:off x="5183188" y="1519613"/>
            <a:ext cx="6172200" cy="434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2"/>
          </p:nvPr>
        </p:nvSpPr>
        <p:spPr>
          <a:xfrm>
            <a:off x="839788" y="1519614"/>
            <a:ext cx="3932237" cy="4349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775" y="6201483"/>
            <a:ext cx="1828801" cy="426632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6576319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22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5563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2"/>
          <p:cNvSpPr txBox="1">
            <a:spLocks noGrp="1"/>
          </p:cNvSpPr>
          <p:nvPr>
            <p:ph type="body" idx="1"/>
          </p:nvPr>
        </p:nvSpPr>
        <p:spPr>
          <a:xfrm rot="-5400000">
            <a:off x="-2186549" y="2645057"/>
            <a:ext cx="5284223" cy="599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6191435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ffee Break">
  <p:cSld name="Coffee Brea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3"/>
          <p:cNvSpPr txBox="1">
            <a:spLocks noGrp="1"/>
          </p:cNvSpPr>
          <p:nvPr>
            <p:ph type="title"/>
          </p:nvPr>
        </p:nvSpPr>
        <p:spPr>
          <a:xfrm>
            <a:off x="680318" y="16487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/>
          <p:nvPr/>
        </p:nvSpPr>
        <p:spPr>
          <a:xfrm>
            <a:off x="3979942" y="3032650"/>
            <a:ext cx="385495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12:00 – 12:15</a:t>
            </a:r>
            <a:endParaRPr sz="3200" b="0" i="0" u="none" strike="noStrike" cap="none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3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5876595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with Title">
  <p:cSld name="Empty with 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4"/>
          <p:cNvSpPr txBox="1">
            <a:spLocks noGrp="1"/>
          </p:cNvSpPr>
          <p:nvPr>
            <p:ph type="title"/>
          </p:nvPr>
        </p:nvSpPr>
        <p:spPr>
          <a:xfrm>
            <a:off x="838200" y="264125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366926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4528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5" name="Google Shape;75;p14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2545" y="538157"/>
            <a:ext cx="3504379" cy="85552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/>
          <p:nvPr/>
        </p:nvSpPr>
        <p:spPr>
          <a:xfrm>
            <a:off x="9064512" y="1225803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3730333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1_Comparis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9" name="Google Shape;89;p15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729354" y="1212360"/>
            <a:ext cx="2241752" cy="54728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5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5563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1368597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7247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 spd="slow">
    <p:push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54B42-B7B7-DB53-DAE6-1EC28C183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17915-2BC3-22D2-B3CF-C90E99450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2308"/>
            <a:ext cx="10199077" cy="567921"/>
          </a:xfrm>
        </p:spPr>
        <p:txBody>
          <a:bodyPr>
            <a:normAutofit/>
          </a:bodyPr>
          <a:lstStyle/>
          <a:p>
            <a:r>
              <a:rPr lang="en-GB" sz="2800" dirty="0"/>
              <a:t>Swot analysis of </a:t>
            </a:r>
            <a:r>
              <a:rPr lang="en-GB" sz="2800" i="1" dirty="0" err="1"/>
              <a:t>VineFly</a:t>
            </a:r>
            <a:endParaRPr lang="en-GB" sz="28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BDF2B9-B883-F3C2-7A25-BE366C7D09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7D225EBB-A316-A50B-8AD4-BB03BA1192AB}"/>
              </a:ext>
            </a:extLst>
          </p:cNvPr>
          <p:cNvSpPr/>
          <p:nvPr/>
        </p:nvSpPr>
        <p:spPr>
          <a:xfrm rot="5400000">
            <a:off x="-438410" y="1274821"/>
            <a:ext cx="2097514" cy="1048757"/>
          </a:xfrm>
          <a:custGeom>
            <a:avLst/>
            <a:gdLst/>
            <a:ahLst/>
            <a:cxnLst/>
            <a:rect l="l" t="t" r="r" b="b"/>
            <a:pathLst>
              <a:path w="2097514" h="1048757">
                <a:moveTo>
                  <a:pt x="0" y="0"/>
                </a:moveTo>
                <a:lnTo>
                  <a:pt x="2097513" y="0"/>
                </a:lnTo>
                <a:lnTo>
                  <a:pt x="2097513" y="1048756"/>
                </a:lnTo>
                <a:lnTo>
                  <a:pt x="0" y="10487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6BA6F344-BDDA-F522-C099-62EE0183F3FC}"/>
              </a:ext>
            </a:extLst>
          </p:cNvPr>
          <p:cNvSpPr/>
          <p:nvPr/>
        </p:nvSpPr>
        <p:spPr>
          <a:xfrm rot="5400000">
            <a:off x="5571622" y="1274822"/>
            <a:ext cx="2097514" cy="1048757"/>
          </a:xfrm>
          <a:custGeom>
            <a:avLst/>
            <a:gdLst/>
            <a:ahLst/>
            <a:cxnLst/>
            <a:rect l="l" t="t" r="r" b="b"/>
            <a:pathLst>
              <a:path w="2097514" h="1048757">
                <a:moveTo>
                  <a:pt x="0" y="0"/>
                </a:moveTo>
                <a:lnTo>
                  <a:pt x="2097513" y="0"/>
                </a:lnTo>
                <a:lnTo>
                  <a:pt x="2097513" y="1048756"/>
                </a:lnTo>
                <a:lnTo>
                  <a:pt x="0" y="10487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49131457-B24F-C256-44B2-30C703935CD9}"/>
              </a:ext>
            </a:extLst>
          </p:cNvPr>
          <p:cNvSpPr/>
          <p:nvPr/>
        </p:nvSpPr>
        <p:spPr>
          <a:xfrm rot="5400000">
            <a:off x="-438410" y="4052564"/>
            <a:ext cx="2097514" cy="1048757"/>
          </a:xfrm>
          <a:custGeom>
            <a:avLst/>
            <a:gdLst/>
            <a:ahLst/>
            <a:cxnLst/>
            <a:rect l="l" t="t" r="r" b="b"/>
            <a:pathLst>
              <a:path w="2097514" h="1048757">
                <a:moveTo>
                  <a:pt x="0" y="0"/>
                </a:moveTo>
                <a:lnTo>
                  <a:pt x="2097513" y="0"/>
                </a:lnTo>
                <a:lnTo>
                  <a:pt x="2097513" y="1048757"/>
                </a:lnTo>
                <a:lnTo>
                  <a:pt x="0" y="10487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833ACB04-9409-4BEC-F4EB-A9FE67C5FEE4}"/>
              </a:ext>
            </a:extLst>
          </p:cNvPr>
          <p:cNvSpPr/>
          <p:nvPr/>
        </p:nvSpPr>
        <p:spPr>
          <a:xfrm rot="5400000">
            <a:off x="5571622" y="4052565"/>
            <a:ext cx="2097514" cy="1048757"/>
          </a:xfrm>
          <a:custGeom>
            <a:avLst/>
            <a:gdLst/>
            <a:ahLst/>
            <a:cxnLst/>
            <a:rect l="l" t="t" r="r" b="b"/>
            <a:pathLst>
              <a:path w="2097514" h="1048757">
                <a:moveTo>
                  <a:pt x="0" y="0"/>
                </a:moveTo>
                <a:lnTo>
                  <a:pt x="2097513" y="0"/>
                </a:lnTo>
                <a:lnTo>
                  <a:pt x="2097513" y="1048757"/>
                </a:lnTo>
                <a:lnTo>
                  <a:pt x="0" y="10487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7D1FC87-D824-859B-6B97-976A8CDF656B}"/>
              </a:ext>
            </a:extLst>
          </p:cNvPr>
          <p:cNvSpPr/>
          <p:nvPr/>
        </p:nvSpPr>
        <p:spPr>
          <a:xfrm flipH="1">
            <a:off x="1014103" y="567920"/>
            <a:ext cx="241244" cy="2478551"/>
          </a:xfrm>
          <a:custGeom>
            <a:avLst/>
            <a:gdLst/>
            <a:ahLst/>
            <a:cxnLst/>
            <a:rect l="l" t="t" r="r" b="b"/>
            <a:pathLst>
              <a:path w="241244" h="2478551">
                <a:moveTo>
                  <a:pt x="241244" y="0"/>
                </a:moveTo>
                <a:lnTo>
                  <a:pt x="0" y="0"/>
                </a:lnTo>
                <a:lnTo>
                  <a:pt x="0" y="2478551"/>
                </a:lnTo>
                <a:lnTo>
                  <a:pt x="241244" y="2478551"/>
                </a:lnTo>
                <a:lnTo>
                  <a:pt x="241244" y="0"/>
                </a:lnTo>
                <a:close/>
              </a:path>
            </a:pathLst>
          </a:custGeom>
          <a:blipFill>
            <a:blip r:embed="rId6"/>
            <a:stretch>
              <a:fillRect l="-30582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A6EE8F13-EF7B-F73C-5E89-393BCCFBFF2C}"/>
              </a:ext>
            </a:extLst>
          </p:cNvPr>
          <p:cNvSpPr/>
          <p:nvPr/>
        </p:nvSpPr>
        <p:spPr>
          <a:xfrm flipH="1">
            <a:off x="7024135" y="567921"/>
            <a:ext cx="241244" cy="2478551"/>
          </a:xfrm>
          <a:custGeom>
            <a:avLst/>
            <a:gdLst/>
            <a:ahLst/>
            <a:cxnLst/>
            <a:rect l="l" t="t" r="r" b="b"/>
            <a:pathLst>
              <a:path w="241244" h="2478551">
                <a:moveTo>
                  <a:pt x="241244" y="0"/>
                </a:moveTo>
                <a:lnTo>
                  <a:pt x="0" y="0"/>
                </a:lnTo>
                <a:lnTo>
                  <a:pt x="0" y="2478551"/>
                </a:lnTo>
                <a:lnTo>
                  <a:pt x="241244" y="2478551"/>
                </a:lnTo>
                <a:lnTo>
                  <a:pt x="241244" y="0"/>
                </a:lnTo>
                <a:close/>
              </a:path>
            </a:pathLst>
          </a:custGeom>
          <a:blipFill>
            <a:blip r:embed="rId6"/>
            <a:stretch>
              <a:fillRect l="-30582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678D8F70-2E06-E5B9-13DA-BDF77E59264D}"/>
              </a:ext>
            </a:extLst>
          </p:cNvPr>
          <p:cNvSpPr/>
          <p:nvPr/>
        </p:nvSpPr>
        <p:spPr>
          <a:xfrm flipH="1">
            <a:off x="1014103" y="3345664"/>
            <a:ext cx="241244" cy="2478551"/>
          </a:xfrm>
          <a:custGeom>
            <a:avLst/>
            <a:gdLst/>
            <a:ahLst/>
            <a:cxnLst/>
            <a:rect l="l" t="t" r="r" b="b"/>
            <a:pathLst>
              <a:path w="241244" h="2478551">
                <a:moveTo>
                  <a:pt x="241244" y="0"/>
                </a:moveTo>
                <a:lnTo>
                  <a:pt x="0" y="0"/>
                </a:lnTo>
                <a:lnTo>
                  <a:pt x="0" y="2478550"/>
                </a:lnTo>
                <a:lnTo>
                  <a:pt x="241244" y="2478550"/>
                </a:lnTo>
                <a:lnTo>
                  <a:pt x="241244" y="0"/>
                </a:lnTo>
                <a:close/>
              </a:path>
            </a:pathLst>
          </a:custGeom>
          <a:blipFill>
            <a:blip r:embed="rId6"/>
            <a:stretch>
              <a:fillRect l="-30582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F2D6CF26-2A69-46DD-2054-A7D333015FEF}"/>
              </a:ext>
            </a:extLst>
          </p:cNvPr>
          <p:cNvSpPr/>
          <p:nvPr/>
        </p:nvSpPr>
        <p:spPr>
          <a:xfrm flipH="1">
            <a:off x="7024135" y="3345665"/>
            <a:ext cx="241244" cy="2478551"/>
          </a:xfrm>
          <a:custGeom>
            <a:avLst/>
            <a:gdLst/>
            <a:ahLst/>
            <a:cxnLst/>
            <a:rect l="l" t="t" r="r" b="b"/>
            <a:pathLst>
              <a:path w="241244" h="2478551">
                <a:moveTo>
                  <a:pt x="241244" y="0"/>
                </a:moveTo>
                <a:lnTo>
                  <a:pt x="0" y="0"/>
                </a:lnTo>
                <a:lnTo>
                  <a:pt x="0" y="2478550"/>
                </a:lnTo>
                <a:lnTo>
                  <a:pt x="241244" y="2478550"/>
                </a:lnTo>
                <a:lnTo>
                  <a:pt x="241244" y="0"/>
                </a:lnTo>
                <a:close/>
              </a:path>
            </a:pathLst>
          </a:custGeom>
          <a:blipFill>
            <a:blip r:embed="rId6"/>
            <a:stretch>
              <a:fillRect l="-30582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29C23A39-FC46-E8EE-E206-D702E028F16F}"/>
              </a:ext>
            </a:extLst>
          </p:cNvPr>
          <p:cNvSpPr txBox="1"/>
          <p:nvPr/>
        </p:nvSpPr>
        <p:spPr>
          <a:xfrm>
            <a:off x="281183" y="1210249"/>
            <a:ext cx="790069" cy="1212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9898"/>
              </a:lnSpc>
              <a:spcBef>
                <a:spcPct val="0"/>
              </a:spcBef>
            </a:pPr>
            <a:r>
              <a:rPr lang="en-US" sz="7070" b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DF8CC0B8-9176-9AA1-89FA-59AFCA3B02EC}"/>
              </a:ext>
            </a:extLst>
          </p:cNvPr>
          <p:cNvSpPr txBox="1"/>
          <p:nvPr/>
        </p:nvSpPr>
        <p:spPr>
          <a:xfrm>
            <a:off x="6291215" y="1210250"/>
            <a:ext cx="790069" cy="1212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9898"/>
              </a:lnSpc>
              <a:spcBef>
                <a:spcPct val="0"/>
              </a:spcBef>
            </a:pPr>
            <a:r>
              <a:rPr lang="en-US" sz="7070" b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W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2A87CC09-6322-657D-2CC6-5B3FBBCEC5FB}"/>
              </a:ext>
            </a:extLst>
          </p:cNvPr>
          <p:cNvSpPr txBox="1"/>
          <p:nvPr/>
        </p:nvSpPr>
        <p:spPr>
          <a:xfrm>
            <a:off x="281183" y="3987993"/>
            <a:ext cx="790069" cy="1212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9898"/>
              </a:lnSpc>
              <a:spcBef>
                <a:spcPct val="0"/>
              </a:spcBef>
            </a:pPr>
            <a:r>
              <a:rPr lang="en-US" sz="7070" b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O</a:t>
            </a: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A786FC1A-2C56-1349-31E9-922A1ABA9344}"/>
              </a:ext>
            </a:extLst>
          </p:cNvPr>
          <p:cNvSpPr txBox="1"/>
          <p:nvPr/>
        </p:nvSpPr>
        <p:spPr>
          <a:xfrm>
            <a:off x="6291215" y="3987994"/>
            <a:ext cx="790069" cy="1212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9898"/>
              </a:lnSpc>
              <a:spcBef>
                <a:spcPct val="0"/>
              </a:spcBef>
            </a:pPr>
            <a:r>
              <a:rPr lang="en-US" sz="7070" b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T</a:t>
            </a: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782DB716-5B9B-2EB5-957D-E4335B00E395}"/>
              </a:ext>
            </a:extLst>
          </p:cNvPr>
          <p:cNvSpPr txBox="1"/>
          <p:nvPr/>
        </p:nvSpPr>
        <p:spPr>
          <a:xfrm>
            <a:off x="1354676" y="783226"/>
            <a:ext cx="467785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1735"/>
              </a:lnSpc>
              <a:spcBef>
                <a:spcPct val="0"/>
              </a:spcBef>
              <a:defRPr sz="1239">
                <a:solidFill>
                  <a:srgbClr val="2F455C"/>
                </a:solidFill>
                <a:latin typeface="Canva Sans"/>
                <a:ea typeface="Canva Sans"/>
                <a:cs typeface="Canva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Specialized AI Models</a:t>
            </a:r>
            <a:r>
              <a:rPr lang="en-GB" dirty="0"/>
              <a:t>: Accurate and early detection of vineyard diseases like downy mildew and leafroll virus.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Advanced Imaging Technology</a:t>
            </a:r>
            <a:r>
              <a:rPr lang="en-GB" dirty="0"/>
              <a:t>: High spatial resolution using hyperspectral and multispectral sensors.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Established Network</a:t>
            </a:r>
            <a:r>
              <a:rPr lang="en-GB" dirty="0"/>
              <a:t>: Strong collaborations with viticulture research institutes and vineyard management companies.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Cost-Effective Data Acquisition</a:t>
            </a:r>
            <a:r>
              <a:rPr lang="en-GB" dirty="0"/>
              <a:t>: Affordable drone-based data acquisition reduces time and labour compared to manual methods.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AB3E8CB6-4B45-9F43-5AAB-BB364AF3E9B2}"/>
              </a:ext>
            </a:extLst>
          </p:cNvPr>
          <p:cNvSpPr txBox="1"/>
          <p:nvPr/>
        </p:nvSpPr>
        <p:spPr>
          <a:xfrm>
            <a:off x="1321186" y="480515"/>
            <a:ext cx="1724592" cy="31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93"/>
              </a:lnSpc>
              <a:spcBef>
                <a:spcPct val="0"/>
              </a:spcBef>
            </a:pPr>
            <a:r>
              <a:rPr lang="en-US" sz="1852" b="1" dirty="0">
                <a:solidFill>
                  <a:srgbClr val="2F455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STRENGTHS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1CCBEB13-3778-BDB9-9548-FCBB44ADADA7}"/>
              </a:ext>
            </a:extLst>
          </p:cNvPr>
          <p:cNvSpPr txBox="1"/>
          <p:nvPr/>
        </p:nvSpPr>
        <p:spPr>
          <a:xfrm>
            <a:off x="7331218" y="750442"/>
            <a:ext cx="4774814" cy="1954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1735"/>
              </a:lnSpc>
              <a:spcBef>
                <a:spcPct val="0"/>
              </a:spcBef>
              <a:defRPr sz="1239">
                <a:solidFill>
                  <a:srgbClr val="2F455C"/>
                </a:solidFill>
                <a:latin typeface="Canva Sans"/>
                <a:ea typeface="Canva Sans"/>
                <a:cs typeface="Canva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Reliance on Harvest Data</a:t>
            </a:r>
            <a:r>
              <a:rPr lang="en-GB" dirty="0"/>
              <a:t>: Dependence on timely harvest data for comprehensive yield correlations.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Adaptation Challenges</a:t>
            </a:r>
            <a:r>
              <a:rPr lang="en-GB" dirty="0"/>
              <a:t>: Need for further adaptation to large-scale commercial environments.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Regulatory Compliance</a:t>
            </a:r>
            <a:r>
              <a:rPr lang="en-GB" dirty="0"/>
              <a:t>: Challenges in complying with regulations across multiple jurisdictions.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High Initial Investment</a:t>
            </a:r>
            <a:r>
              <a:rPr lang="en-GB" dirty="0"/>
              <a:t>: Significant initial investment in drones and AI technology.</a:t>
            </a: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CAA248EE-9C52-65A0-1043-1F911077D30F}"/>
              </a:ext>
            </a:extLst>
          </p:cNvPr>
          <p:cNvSpPr txBox="1"/>
          <p:nvPr/>
        </p:nvSpPr>
        <p:spPr>
          <a:xfrm>
            <a:off x="7331218" y="477862"/>
            <a:ext cx="1724592" cy="31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93"/>
              </a:lnSpc>
              <a:spcBef>
                <a:spcPct val="0"/>
              </a:spcBef>
            </a:pPr>
            <a:r>
              <a:rPr lang="en-US" sz="1852" b="1" dirty="0">
                <a:solidFill>
                  <a:srgbClr val="2F455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WEAKNESSES</a:t>
            </a: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DEB17F14-0672-38D8-29AD-793205247101}"/>
              </a:ext>
            </a:extLst>
          </p:cNvPr>
          <p:cNvSpPr txBox="1"/>
          <p:nvPr/>
        </p:nvSpPr>
        <p:spPr>
          <a:xfrm>
            <a:off x="1329941" y="3572847"/>
            <a:ext cx="4570136" cy="1954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1735"/>
              </a:lnSpc>
              <a:spcBef>
                <a:spcPct val="0"/>
              </a:spcBef>
              <a:defRPr sz="1239">
                <a:solidFill>
                  <a:srgbClr val="2F455C"/>
                </a:solidFill>
                <a:latin typeface="Canva Sans"/>
                <a:ea typeface="Canva Sans"/>
                <a:cs typeface="Canva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Market Expansion</a:t>
            </a:r>
            <a:r>
              <a:rPr lang="en-GB" dirty="0"/>
              <a:t>: Potential to expand into major wine-growing regions like France, Italy, and Spain.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AI Pipeline Adaptation</a:t>
            </a:r>
            <a:r>
              <a:rPr lang="en-GB" dirty="0"/>
              <a:t>: Opportunity to adapt AI models to other vineyard diseases and crops.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Partnerships</a:t>
            </a:r>
            <a:r>
              <a:rPr lang="en-GB" dirty="0"/>
              <a:t>: Collaborations with wine producers to integrate data into logistics planning.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Technological Advancements</a:t>
            </a:r>
            <a:r>
              <a:rPr lang="en-GB" dirty="0"/>
              <a:t>: Continuous advancements in AI and drone technology can enhance service offerings.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57DB698D-AC3E-9FA0-AA1E-14D4BAA7393B}"/>
              </a:ext>
            </a:extLst>
          </p:cNvPr>
          <p:cNvSpPr txBox="1"/>
          <p:nvPr/>
        </p:nvSpPr>
        <p:spPr>
          <a:xfrm>
            <a:off x="1321186" y="3276318"/>
            <a:ext cx="2314859" cy="31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93"/>
              </a:lnSpc>
              <a:spcBef>
                <a:spcPct val="0"/>
              </a:spcBef>
            </a:pPr>
            <a:r>
              <a:rPr lang="en-US" sz="1852" b="1" dirty="0">
                <a:solidFill>
                  <a:srgbClr val="2F455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OPPORTUNITIES</a:t>
            </a: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1958C47C-681A-32BD-0F0C-9E8144919D3E}"/>
              </a:ext>
            </a:extLst>
          </p:cNvPr>
          <p:cNvSpPr txBox="1"/>
          <p:nvPr/>
        </p:nvSpPr>
        <p:spPr>
          <a:xfrm>
            <a:off x="7331218" y="3651028"/>
            <a:ext cx="4774814" cy="2169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1735"/>
              </a:lnSpc>
              <a:spcBef>
                <a:spcPct val="0"/>
              </a:spcBef>
              <a:defRPr sz="1239">
                <a:solidFill>
                  <a:srgbClr val="2F455C"/>
                </a:solidFill>
                <a:latin typeface="Canva Sans"/>
                <a:ea typeface="Canva Sans"/>
                <a:cs typeface="Canva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Emerging Competitors</a:t>
            </a:r>
            <a:r>
              <a:rPr lang="en-GB" dirty="0"/>
              <a:t>: New competitors offering bundled solutions could impact market share.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Regulatory Shifts</a:t>
            </a:r>
            <a:r>
              <a:rPr lang="en-GB" dirty="0"/>
              <a:t>: Changes in regulations imposing stricter drone usage limits.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Stakeholder Acceptance</a:t>
            </a:r>
            <a:r>
              <a:rPr lang="en-GB" dirty="0"/>
              <a:t>: Delays or lack of acceptance from stakeholders unfamiliar with AI-based phenotyping.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b="1" dirty="0"/>
              <a:t>Economic Factors</a:t>
            </a:r>
            <a:r>
              <a:rPr lang="en-GB" dirty="0"/>
              <a:t>: Economic downturns or fluctuations in agricultural markets can impact investment in advanced monitoring solutions.</a:t>
            </a:r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3B879A54-9B79-2A31-ED1B-225569F2B201}"/>
              </a:ext>
            </a:extLst>
          </p:cNvPr>
          <p:cNvSpPr txBox="1"/>
          <p:nvPr/>
        </p:nvSpPr>
        <p:spPr>
          <a:xfrm>
            <a:off x="7340681" y="3345664"/>
            <a:ext cx="1724592" cy="31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93"/>
              </a:lnSpc>
              <a:spcBef>
                <a:spcPct val="0"/>
              </a:spcBef>
            </a:pPr>
            <a:r>
              <a:rPr lang="en-US" sz="1852" b="1" dirty="0">
                <a:solidFill>
                  <a:srgbClr val="2F455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THREATS</a:t>
            </a:r>
          </a:p>
        </p:txBody>
      </p:sp>
    </p:spTree>
    <p:extLst>
      <p:ext uri="{BB962C8B-B14F-4D97-AF65-F5344CB8AC3E}">
        <p14:creationId xmlns:p14="http://schemas.microsoft.com/office/powerpoint/2010/main" val="3556234201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2A99D-C90F-14BF-4CF6-6D26CB406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2308"/>
            <a:ext cx="10199077" cy="567921"/>
          </a:xfrm>
        </p:spPr>
        <p:txBody>
          <a:bodyPr>
            <a:normAutofit/>
          </a:bodyPr>
          <a:lstStyle/>
          <a:p>
            <a:r>
              <a:rPr lang="en-GB" sz="2800" dirty="0"/>
              <a:t>Swot analysis (</a:t>
            </a:r>
            <a:r>
              <a:rPr lang="en-GB" sz="2800" i="1" dirty="0"/>
              <a:t>add here the name of the company</a:t>
            </a:r>
            <a:r>
              <a:rPr lang="en-GB" sz="2800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91E35-47AA-3C5D-2952-E92FAA2F34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FA6BC26F-792A-471B-EC16-FAD38F74A422}"/>
              </a:ext>
            </a:extLst>
          </p:cNvPr>
          <p:cNvSpPr/>
          <p:nvPr/>
        </p:nvSpPr>
        <p:spPr>
          <a:xfrm rot="5400000">
            <a:off x="-438410" y="1274821"/>
            <a:ext cx="2097514" cy="1048757"/>
          </a:xfrm>
          <a:custGeom>
            <a:avLst/>
            <a:gdLst/>
            <a:ahLst/>
            <a:cxnLst/>
            <a:rect l="l" t="t" r="r" b="b"/>
            <a:pathLst>
              <a:path w="2097514" h="1048757">
                <a:moveTo>
                  <a:pt x="0" y="0"/>
                </a:moveTo>
                <a:lnTo>
                  <a:pt x="2097513" y="0"/>
                </a:lnTo>
                <a:lnTo>
                  <a:pt x="2097513" y="1048756"/>
                </a:lnTo>
                <a:lnTo>
                  <a:pt x="0" y="10487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B434093E-1006-1FF3-B2FC-6A723B0D0C6F}"/>
              </a:ext>
            </a:extLst>
          </p:cNvPr>
          <p:cNvSpPr/>
          <p:nvPr/>
        </p:nvSpPr>
        <p:spPr>
          <a:xfrm rot="5400000">
            <a:off x="5571622" y="1274822"/>
            <a:ext cx="2097514" cy="1048757"/>
          </a:xfrm>
          <a:custGeom>
            <a:avLst/>
            <a:gdLst/>
            <a:ahLst/>
            <a:cxnLst/>
            <a:rect l="l" t="t" r="r" b="b"/>
            <a:pathLst>
              <a:path w="2097514" h="1048757">
                <a:moveTo>
                  <a:pt x="0" y="0"/>
                </a:moveTo>
                <a:lnTo>
                  <a:pt x="2097513" y="0"/>
                </a:lnTo>
                <a:lnTo>
                  <a:pt x="2097513" y="1048756"/>
                </a:lnTo>
                <a:lnTo>
                  <a:pt x="0" y="10487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84BBA88E-9548-9ABA-08A7-BDBFDA8B0162}"/>
              </a:ext>
            </a:extLst>
          </p:cNvPr>
          <p:cNvSpPr/>
          <p:nvPr/>
        </p:nvSpPr>
        <p:spPr>
          <a:xfrm rot="5400000">
            <a:off x="-438410" y="4052564"/>
            <a:ext cx="2097514" cy="1048757"/>
          </a:xfrm>
          <a:custGeom>
            <a:avLst/>
            <a:gdLst/>
            <a:ahLst/>
            <a:cxnLst/>
            <a:rect l="l" t="t" r="r" b="b"/>
            <a:pathLst>
              <a:path w="2097514" h="1048757">
                <a:moveTo>
                  <a:pt x="0" y="0"/>
                </a:moveTo>
                <a:lnTo>
                  <a:pt x="2097513" y="0"/>
                </a:lnTo>
                <a:lnTo>
                  <a:pt x="2097513" y="1048757"/>
                </a:lnTo>
                <a:lnTo>
                  <a:pt x="0" y="10487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A6BDCD31-668E-4D9D-6529-C04544E56197}"/>
              </a:ext>
            </a:extLst>
          </p:cNvPr>
          <p:cNvSpPr/>
          <p:nvPr/>
        </p:nvSpPr>
        <p:spPr>
          <a:xfrm rot="5400000">
            <a:off x="5571622" y="4052565"/>
            <a:ext cx="2097514" cy="1048757"/>
          </a:xfrm>
          <a:custGeom>
            <a:avLst/>
            <a:gdLst/>
            <a:ahLst/>
            <a:cxnLst/>
            <a:rect l="l" t="t" r="r" b="b"/>
            <a:pathLst>
              <a:path w="2097514" h="1048757">
                <a:moveTo>
                  <a:pt x="0" y="0"/>
                </a:moveTo>
                <a:lnTo>
                  <a:pt x="2097513" y="0"/>
                </a:lnTo>
                <a:lnTo>
                  <a:pt x="2097513" y="1048757"/>
                </a:lnTo>
                <a:lnTo>
                  <a:pt x="0" y="10487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364953A8-00A6-E6F0-3562-2AC66E05E474}"/>
              </a:ext>
            </a:extLst>
          </p:cNvPr>
          <p:cNvSpPr/>
          <p:nvPr/>
        </p:nvSpPr>
        <p:spPr>
          <a:xfrm flipH="1">
            <a:off x="1014103" y="567920"/>
            <a:ext cx="241244" cy="2478551"/>
          </a:xfrm>
          <a:custGeom>
            <a:avLst/>
            <a:gdLst/>
            <a:ahLst/>
            <a:cxnLst/>
            <a:rect l="l" t="t" r="r" b="b"/>
            <a:pathLst>
              <a:path w="241244" h="2478551">
                <a:moveTo>
                  <a:pt x="241244" y="0"/>
                </a:moveTo>
                <a:lnTo>
                  <a:pt x="0" y="0"/>
                </a:lnTo>
                <a:lnTo>
                  <a:pt x="0" y="2478551"/>
                </a:lnTo>
                <a:lnTo>
                  <a:pt x="241244" y="2478551"/>
                </a:lnTo>
                <a:lnTo>
                  <a:pt x="241244" y="0"/>
                </a:lnTo>
                <a:close/>
              </a:path>
            </a:pathLst>
          </a:custGeom>
          <a:blipFill>
            <a:blip r:embed="rId6"/>
            <a:stretch>
              <a:fillRect l="-30582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4B220995-1E99-29FD-A416-9BC8E6BA8766}"/>
              </a:ext>
            </a:extLst>
          </p:cNvPr>
          <p:cNvSpPr/>
          <p:nvPr/>
        </p:nvSpPr>
        <p:spPr>
          <a:xfrm flipH="1">
            <a:off x="7024135" y="567921"/>
            <a:ext cx="241244" cy="2478551"/>
          </a:xfrm>
          <a:custGeom>
            <a:avLst/>
            <a:gdLst/>
            <a:ahLst/>
            <a:cxnLst/>
            <a:rect l="l" t="t" r="r" b="b"/>
            <a:pathLst>
              <a:path w="241244" h="2478551">
                <a:moveTo>
                  <a:pt x="241244" y="0"/>
                </a:moveTo>
                <a:lnTo>
                  <a:pt x="0" y="0"/>
                </a:lnTo>
                <a:lnTo>
                  <a:pt x="0" y="2478551"/>
                </a:lnTo>
                <a:lnTo>
                  <a:pt x="241244" y="2478551"/>
                </a:lnTo>
                <a:lnTo>
                  <a:pt x="241244" y="0"/>
                </a:lnTo>
                <a:close/>
              </a:path>
            </a:pathLst>
          </a:custGeom>
          <a:blipFill>
            <a:blip r:embed="rId6"/>
            <a:stretch>
              <a:fillRect l="-30582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DAA2C3E3-E761-8918-F93B-A8B8232EF005}"/>
              </a:ext>
            </a:extLst>
          </p:cNvPr>
          <p:cNvSpPr/>
          <p:nvPr/>
        </p:nvSpPr>
        <p:spPr>
          <a:xfrm flipH="1">
            <a:off x="1014103" y="3345664"/>
            <a:ext cx="241244" cy="2478551"/>
          </a:xfrm>
          <a:custGeom>
            <a:avLst/>
            <a:gdLst/>
            <a:ahLst/>
            <a:cxnLst/>
            <a:rect l="l" t="t" r="r" b="b"/>
            <a:pathLst>
              <a:path w="241244" h="2478551">
                <a:moveTo>
                  <a:pt x="241244" y="0"/>
                </a:moveTo>
                <a:lnTo>
                  <a:pt x="0" y="0"/>
                </a:lnTo>
                <a:lnTo>
                  <a:pt x="0" y="2478550"/>
                </a:lnTo>
                <a:lnTo>
                  <a:pt x="241244" y="2478550"/>
                </a:lnTo>
                <a:lnTo>
                  <a:pt x="241244" y="0"/>
                </a:lnTo>
                <a:close/>
              </a:path>
            </a:pathLst>
          </a:custGeom>
          <a:blipFill>
            <a:blip r:embed="rId6"/>
            <a:stretch>
              <a:fillRect l="-30582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55B7D4A8-58F6-B38C-44FE-147AFE272A18}"/>
              </a:ext>
            </a:extLst>
          </p:cNvPr>
          <p:cNvSpPr/>
          <p:nvPr/>
        </p:nvSpPr>
        <p:spPr>
          <a:xfrm flipH="1">
            <a:off x="7024135" y="3345665"/>
            <a:ext cx="241244" cy="2478551"/>
          </a:xfrm>
          <a:custGeom>
            <a:avLst/>
            <a:gdLst/>
            <a:ahLst/>
            <a:cxnLst/>
            <a:rect l="l" t="t" r="r" b="b"/>
            <a:pathLst>
              <a:path w="241244" h="2478551">
                <a:moveTo>
                  <a:pt x="241244" y="0"/>
                </a:moveTo>
                <a:lnTo>
                  <a:pt x="0" y="0"/>
                </a:lnTo>
                <a:lnTo>
                  <a:pt x="0" y="2478550"/>
                </a:lnTo>
                <a:lnTo>
                  <a:pt x="241244" y="2478550"/>
                </a:lnTo>
                <a:lnTo>
                  <a:pt x="241244" y="0"/>
                </a:lnTo>
                <a:close/>
              </a:path>
            </a:pathLst>
          </a:custGeom>
          <a:blipFill>
            <a:blip r:embed="rId6"/>
            <a:stretch>
              <a:fillRect l="-30582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C3D7056-3128-F6F0-D51B-167ABA1F287B}"/>
              </a:ext>
            </a:extLst>
          </p:cNvPr>
          <p:cNvSpPr txBox="1"/>
          <p:nvPr/>
        </p:nvSpPr>
        <p:spPr>
          <a:xfrm>
            <a:off x="281183" y="1210249"/>
            <a:ext cx="790069" cy="1212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9898"/>
              </a:lnSpc>
              <a:spcBef>
                <a:spcPct val="0"/>
              </a:spcBef>
            </a:pPr>
            <a:r>
              <a:rPr lang="en-US" sz="7070" b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DA8EED0-E8F7-DC8E-62E0-3745285EBE05}"/>
              </a:ext>
            </a:extLst>
          </p:cNvPr>
          <p:cNvSpPr txBox="1"/>
          <p:nvPr/>
        </p:nvSpPr>
        <p:spPr>
          <a:xfrm>
            <a:off x="6291215" y="1210250"/>
            <a:ext cx="790069" cy="1212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9898"/>
              </a:lnSpc>
              <a:spcBef>
                <a:spcPct val="0"/>
              </a:spcBef>
            </a:pPr>
            <a:r>
              <a:rPr lang="en-US" sz="7070" b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W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1BD54D95-21CF-4A63-78DF-3CF554754F03}"/>
              </a:ext>
            </a:extLst>
          </p:cNvPr>
          <p:cNvSpPr txBox="1"/>
          <p:nvPr/>
        </p:nvSpPr>
        <p:spPr>
          <a:xfrm>
            <a:off x="281183" y="3987993"/>
            <a:ext cx="790069" cy="1212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9898"/>
              </a:lnSpc>
              <a:spcBef>
                <a:spcPct val="0"/>
              </a:spcBef>
            </a:pPr>
            <a:r>
              <a:rPr lang="en-US" sz="7070" b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O</a:t>
            </a: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C342325A-6044-195C-3ECA-3232D263273C}"/>
              </a:ext>
            </a:extLst>
          </p:cNvPr>
          <p:cNvSpPr txBox="1"/>
          <p:nvPr/>
        </p:nvSpPr>
        <p:spPr>
          <a:xfrm>
            <a:off x="6291215" y="3987994"/>
            <a:ext cx="790069" cy="1212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9898"/>
              </a:lnSpc>
              <a:spcBef>
                <a:spcPct val="0"/>
              </a:spcBef>
            </a:pPr>
            <a:r>
              <a:rPr lang="en-US" sz="7070" b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T</a:t>
            </a: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AEA8543A-E56A-E7F1-D412-2801E39ABA78}"/>
              </a:ext>
            </a:extLst>
          </p:cNvPr>
          <p:cNvSpPr txBox="1"/>
          <p:nvPr/>
        </p:nvSpPr>
        <p:spPr>
          <a:xfrm>
            <a:off x="1354676" y="783226"/>
            <a:ext cx="4677850" cy="423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35"/>
              </a:lnSpc>
              <a:spcBef>
                <a:spcPct val="0"/>
              </a:spcBef>
            </a:pPr>
            <a:r>
              <a:rPr lang="en-US" sz="1239" dirty="0">
                <a:solidFill>
                  <a:srgbClr val="2F455C"/>
                </a:solidFill>
                <a:latin typeface="Canva Sans"/>
                <a:ea typeface="Canva Sans"/>
                <a:cs typeface="Canva Sans"/>
                <a:sym typeface="Canva Sans"/>
              </a:rPr>
              <a:t>Internal </a:t>
            </a:r>
            <a:r>
              <a:rPr lang="en-US" sz="1239" dirty="0">
                <a:solidFill>
                  <a:srgbClr val="2F455C"/>
                </a:solidFill>
                <a:latin typeface="Canva Sans"/>
                <a:sym typeface="Canva Sans"/>
              </a:rPr>
              <a:t>characteristics</a:t>
            </a:r>
            <a:r>
              <a:rPr lang="en-US" sz="1239" dirty="0">
                <a:solidFill>
                  <a:srgbClr val="2F455C"/>
                </a:solidFill>
                <a:latin typeface="Canva Sans"/>
                <a:ea typeface="Canva Sans"/>
                <a:cs typeface="Canva Sans"/>
                <a:sym typeface="Canva Sans"/>
              </a:rPr>
              <a:t> of the company that give in an advantages over others.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5C307002-B005-D889-5AA9-A40CB24C832C}"/>
              </a:ext>
            </a:extLst>
          </p:cNvPr>
          <p:cNvSpPr txBox="1"/>
          <p:nvPr/>
        </p:nvSpPr>
        <p:spPr>
          <a:xfrm>
            <a:off x="1321186" y="480515"/>
            <a:ext cx="1724592" cy="31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93"/>
              </a:lnSpc>
              <a:spcBef>
                <a:spcPct val="0"/>
              </a:spcBef>
            </a:pPr>
            <a:r>
              <a:rPr lang="en-US" sz="1852" b="1" dirty="0">
                <a:solidFill>
                  <a:srgbClr val="2F455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STRENGTHS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74A4F299-A657-E089-05CA-037A62F02C6D}"/>
              </a:ext>
            </a:extLst>
          </p:cNvPr>
          <p:cNvSpPr txBox="1"/>
          <p:nvPr/>
        </p:nvSpPr>
        <p:spPr>
          <a:xfrm>
            <a:off x="7331218" y="750442"/>
            <a:ext cx="4774814" cy="423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35"/>
              </a:lnSpc>
              <a:spcBef>
                <a:spcPct val="0"/>
              </a:spcBef>
            </a:pPr>
            <a:r>
              <a:rPr lang="en-US" sz="1239" dirty="0">
                <a:solidFill>
                  <a:srgbClr val="2F455C"/>
                </a:solidFill>
                <a:latin typeface="Canva Sans"/>
                <a:ea typeface="Canva Sans"/>
                <a:cs typeface="Canva Sans"/>
                <a:sym typeface="Canva Sans"/>
              </a:rPr>
              <a:t>internal characteristics that put the company at a disadvantage relative to others</a:t>
            </a: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D4C352CE-2F82-FEE7-EB0B-26826112B720}"/>
              </a:ext>
            </a:extLst>
          </p:cNvPr>
          <p:cNvSpPr txBox="1"/>
          <p:nvPr/>
        </p:nvSpPr>
        <p:spPr>
          <a:xfrm>
            <a:off x="7331218" y="477862"/>
            <a:ext cx="1724592" cy="31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93"/>
              </a:lnSpc>
              <a:spcBef>
                <a:spcPct val="0"/>
              </a:spcBef>
            </a:pPr>
            <a:r>
              <a:rPr lang="en-US" sz="1852" b="1" dirty="0">
                <a:solidFill>
                  <a:srgbClr val="2F455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WEAKNESSES</a:t>
            </a: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0A401D4A-F957-C09F-0677-F088329702A5}"/>
              </a:ext>
            </a:extLst>
          </p:cNvPr>
          <p:cNvSpPr txBox="1"/>
          <p:nvPr/>
        </p:nvSpPr>
        <p:spPr>
          <a:xfrm>
            <a:off x="1329941" y="3572847"/>
            <a:ext cx="4570136" cy="423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35"/>
              </a:lnSpc>
              <a:spcBef>
                <a:spcPct val="0"/>
              </a:spcBef>
            </a:pPr>
            <a:r>
              <a:rPr lang="en-US" sz="1239" dirty="0">
                <a:solidFill>
                  <a:srgbClr val="2F455C"/>
                </a:solidFill>
                <a:latin typeface="Canva Sans"/>
                <a:ea typeface="Canva Sans"/>
                <a:cs typeface="Canva Sans"/>
                <a:sym typeface="Canva Sans"/>
              </a:rPr>
              <a:t>external factors that the company can capitalize on to improve its performance.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EF13EDD3-5A10-5018-BB22-A31661AF00FB}"/>
              </a:ext>
            </a:extLst>
          </p:cNvPr>
          <p:cNvSpPr txBox="1"/>
          <p:nvPr/>
        </p:nvSpPr>
        <p:spPr>
          <a:xfrm>
            <a:off x="1321186" y="3276318"/>
            <a:ext cx="2314859" cy="31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93"/>
              </a:lnSpc>
              <a:spcBef>
                <a:spcPct val="0"/>
              </a:spcBef>
            </a:pPr>
            <a:r>
              <a:rPr lang="en-US" sz="1852" b="1" dirty="0">
                <a:solidFill>
                  <a:srgbClr val="2F455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OPPORTUNITIES</a:t>
            </a: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CDABAC15-04C8-A0E2-2B3D-DAAE64F07703}"/>
              </a:ext>
            </a:extLst>
          </p:cNvPr>
          <p:cNvSpPr txBox="1"/>
          <p:nvPr/>
        </p:nvSpPr>
        <p:spPr>
          <a:xfrm>
            <a:off x="7331218" y="3651028"/>
            <a:ext cx="4774814" cy="423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35"/>
              </a:lnSpc>
              <a:spcBef>
                <a:spcPct val="0"/>
              </a:spcBef>
            </a:pPr>
            <a:r>
              <a:rPr lang="en-US" sz="1239" dirty="0">
                <a:solidFill>
                  <a:srgbClr val="2F455C"/>
                </a:solidFill>
                <a:latin typeface="Canva Sans"/>
                <a:ea typeface="Canva Sans"/>
                <a:cs typeface="Canva Sans"/>
                <a:sym typeface="Canva Sans"/>
              </a:rPr>
              <a:t>external factors that have the potential to harm the company’s performance</a:t>
            </a:r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C6F259FD-E944-1B50-88BF-32E482137D3E}"/>
              </a:ext>
            </a:extLst>
          </p:cNvPr>
          <p:cNvSpPr txBox="1"/>
          <p:nvPr/>
        </p:nvSpPr>
        <p:spPr>
          <a:xfrm>
            <a:off x="7340681" y="3345664"/>
            <a:ext cx="1724592" cy="31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93"/>
              </a:lnSpc>
              <a:spcBef>
                <a:spcPct val="0"/>
              </a:spcBef>
            </a:pPr>
            <a:r>
              <a:rPr lang="en-US" sz="1852" b="1" dirty="0">
                <a:solidFill>
                  <a:srgbClr val="2F455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THREATS</a:t>
            </a:r>
          </a:p>
        </p:txBody>
      </p:sp>
    </p:spTree>
    <p:extLst>
      <p:ext uri="{BB962C8B-B14F-4D97-AF65-F5344CB8AC3E}">
        <p14:creationId xmlns:p14="http://schemas.microsoft.com/office/powerpoint/2010/main" val="4136878349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1_Office Theme">
  <a:themeElements>
    <a:clrScheme name="Προσαρμοσμένο 3">
      <a:dk1>
        <a:srgbClr val="1F4E79"/>
      </a:dk1>
      <a:lt1>
        <a:srgbClr val="FFFFFF"/>
      </a:lt1>
      <a:dk2>
        <a:srgbClr val="1F4E79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0F3BD61087E44CBF3B29A53A41CE8E" ma:contentTypeVersion="17" ma:contentTypeDescription="Create a new document." ma:contentTypeScope="" ma:versionID="5df29872dc3ea762ffc14b37b73bd029">
  <xsd:schema xmlns:xsd="http://www.w3.org/2001/XMLSchema" xmlns:xs="http://www.w3.org/2001/XMLSchema" xmlns:p="http://schemas.microsoft.com/office/2006/metadata/properties" xmlns:ns2="520647c5-b186-4f6f-950b-dbcf2d3d01d8" xmlns:ns3="e092523c-f329-4c0d-a1ec-4be863e3afb2" targetNamespace="http://schemas.microsoft.com/office/2006/metadata/properties" ma:root="true" ma:fieldsID="3ccf1a2b7b24db8219b0def2b36cbed6" ns2:_="" ns3:_="">
    <xsd:import namespace="520647c5-b186-4f6f-950b-dbcf2d3d01d8"/>
    <xsd:import namespace="e092523c-f329-4c0d-a1ec-4be863e3af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647c5-b186-4f6f-950b-dbcf2d3d0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2523c-f329-4c0d-a1ec-4be863e3afb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6b99ff3-a25f-443a-a558-97a7800c474c}" ma:internalName="TaxCatchAll" ma:showField="CatchAllData" ma:web="e092523c-f329-4c0d-a1ec-4be863e3af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2523c-f329-4c0d-a1ec-4be863e3afb2" xsi:nil="true"/>
    <lcf76f155ced4ddcb4097134ff3c332f xmlns="520647c5-b186-4f6f-950b-dbcf2d3d01d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E3125BB-8C59-413B-8F5E-8F143D58FF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CFB7D3-4942-4511-A9F2-791C1A2F2B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647c5-b186-4f6f-950b-dbcf2d3d01d8"/>
    <ds:schemaRef ds:uri="e092523c-f329-4c0d-a1ec-4be863e3af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7051D1-1D19-4801-8F5B-99D6BD0AB35D}">
  <ds:schemaRefs>
    <ds:schemaRef ds:uri="http://purl.org/dc/elements/1.1/"/>
    <ds:schemaRef ds:uri="http://schemas.microsoft.com/office/infopath/2007/PartnerControls"/>
    <ds:schemaRef ds:uri="http://purl.org/dc/terms/"/>
    <ds:schemaRef ds:uri="520647c5-b186-4f6f-950b-dbcf2d3d01d8"/>
    <ds:schemaRef ds:uri="http://schemas.microsoft.com/office/2006/documentManagement/types"/>
    <ds:schemaRef ds:uri="http://schemas.openxmlformats.org/package/2006/metadata/core-properties"/>
    <ds:schemaRef ds:uri="e092523c-f329-4c0d-a1ec-4be863e3afb2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3785</TotalTime>
  <Words>316</Words>
  <Application>Microsoft Office PowerPoint</Application>
  <PresentationFormat>Widescreen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Bebas Neue Bold</vt:lpstr>
      <vt:lpstr>Calibri</vt:lpstr>
      <vt:lpstr>Canva Sans</vt:lpstr>
      <vt:lpstr>Canva Sans Bold</vt:lpstr>
      <vt:lpstr>1_Office Theme</vt:lpstr>
      <vt:lpstr>Swot analysis of VineFly</vt:lpstr>
      <vt:lpstr>Swot analysis (add here the name of the company)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Giacomo.Carli</dc:creator>
  <cp:lastModifiedBy>Giacomo.Carli</cp:lastModifiedBy>
  <cp:revision>7</cp:revision>
  <dcterms:created xsi:type="dcterms:W3CDTF">2025-04-19T18:33:16Z</dcterms:created>
  <dcterms:modified xsi:type="dcterms:W3CDTF">2026-07-02T07:21:43Z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0x010100290F3BD61087E44CBF3B29A53A41CE8E</vt:lpwstr>
  </property>
  <property fmtid="{D5CDD505-2E9C-101B-9397-08002B2CF9AE}" pid="3" name="MediaServiceImageTags">
    <vt:lpwstr/>
  </property>
</Properties>
</file>